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2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3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3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5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0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9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3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4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8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1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56AEF-7572-4A8B-8373-208DF7C81E4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CD7E8-97FE-4A39-ADFF-669C66E5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6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39095" y="4304437"/>
            <a:ext cx="50658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750">
                  <a:solidFill>
                    <a:srgbClr val="0070C0"/>
                  </a:solidFill>
                </a:ln>
                <a:solidFill>
                  <a:srgbClr val="FFDD4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Development </a:t>
            </a:r>
          </a:p>
          <a:p>
            <a:pPr algn="ctr"/>
            <a:r>
              <a:rPr lang="en-US" sz="5400" b="1" dirty="0" smtClean="0">
                <a:ln w="31750">
                  <a:solidFill>
                    <a:srgbClr val="0070C0"/>
                  </a:solidFill>
                </a:ln>
                <a:solidFill>
                  <a:srgbClr val="FFDD4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of the Zygote</a:t>
            </a:r>
            <a:endParaRPr lang="en-US" sz="5400" b="1" cap="none" spc="100" dirty="0">
              <a:ln w="31750">
                <a:solidFill>
                  <a:srgbClr val="0070C0"/>
                </a:solidFill>
              </a:ln>
              <a:solidFill>
                <a:srgbClr val="FFDD4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06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14800"/>
            <a:ext cx="2051413" cy="24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protect 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Other types of eggs have </a:t>
            </a:r>
            <a:r>
              <a:rPr lang="en-US" b="1" dirty="0"/>
              <a:t>hard</a:t>
            </a:r>
            <a:r>
              <a:rPr lang="en-US" dirty="0"/>
              <a:t> </a:t>
            </a:r>
            <a:r>
              <a:rPr lang="en-US" b="1" dirty="0"/>
              <a:t>shells</a:t>
            </a:r>
            <a:r>
              <a:rPr lang="en-US" dirty="0"/>
              <a:t> around them to protect them from breaking and exposing the developing embryo to danger</a:t>
            </a:r>
          </a:p>
          <a:p>
            <a:pPr lvl="0"/>
            <a:r>
              <a:rPr lang="en-US" dirty="0"/>
              <a:t>Some animals will abandon their eggs the moment they are laid, while others will tend to the eggs to ensure they hatch.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80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three mammals lay eggs: two species of spiny anteaters and the platypus. They are called </a:t>
            </a:r>
            <a:r>
              <a:rPr lang="en-US" b="1" dirty="0" err="1"/>
              <a:t>monotremes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SEhQTEhMWFhQXGRQWGBgYFhwZFxgfGRYWFxwcFx0YHiogGBomGxUcIzEhKikrLi4uFx8zODMsNyguLysBCgoKDg0OGxAQGy8mICUsLCw3OC8sLCwsMSwsLDQsLCwvLCwsLC0sLCw0NCwsLDQsLC8uLCwsLCwsLCwsLCwsLP/AABEIAMgA/AMBEQACEQEDEQH/xAAcAAEAAgMBAQEAAAAAAAAAAAAABQYDBAcCAQj/xABIEAACAQIEAgcEBgcECgMBAAABAgMAEQQSITEFQQYTIjJRYXEHQoGRI1JicqGxFCRjgpLB0TNDouFTc4OTo7KzwtLwVGTxNP/EABsBAQACAwEBAAAAAAAAAAAAAAAEBQIDBgEH/8QAOhEAAgECAwUGBQQBAwQDAAAAAAECAxEEITEFEkFRYXGBkaGx0RMiMsHwBiNC4TMUUvFiosLSFUOS/9oADAMBAAIRAxEAPwDuNAKA597VelUmGEeGw75JZAXdxbMiA5QFvsXa+vII1tbER8TW+FC61Zvw9L4ks9Ec7w3S7Hxm6Yyb0fLID5HrFJt6EVAjjqq1syY8LTehZ+Fe1jEJYYnDxyjm0RMb/wADllY/vLUmGPg/qVvM0Twcl9LuXfgfT7A4ohVm6qQ2+jmHVtc8lJ7Ln7rNUuFSM/pdyNKEo/UjB7QOmIwEYSOzYmQHIp1VBsZJLe6DoBux0GgYjGtVjSjdntKm6krI4s/Fp1mGLMskmIRhIHZzmaxDFNNFja2UoAFsbWqshipuqnJ5eRPlh4fDaSzP0nhp1kRXU3VgGB8QRcfgauCsMlAKAUAoBQCgFAKAUAoDWxOPij78iKfAsAflvWudanD6pJd5shRqT+mLfcabdIcOPfJ9I3P4hajvH0E7X8n7G9YGu/4+a9zYwXFoZTljcFgL5SCrW8bMAa20sTSqu0Hn4PwZrq4arSV5rL85G7W80CgFAKAUAoBQCgFAKAUAoDgvtJxXWcTxP7PqYR6CJZP+aZqqsfL50uhY4NfI31K3UEligPjKCLEXB5HaibWaBjWEA3BOwW1yQANgAe6Bc2AtvWydWU1aWZhGEYu6MtazM7j7LMf1vDYF96HNhyL7dUcqX9Y8h/eroKU9+CkU1SO7NokuknSvC4FQcTKFYi6xjtSN91F1t57DmaybSzZ5GLk7I5nxn2yzMSMJh0jXk8xzuf3EIVT+81R5YmK0zJUMHJ/U7E/7I+l2Kxz4lMUwfqxE6sECkZzICpy6EdjTnvcnlspVHNXZqr0lTkkjpFbTQKAUAoBQETxXjixEoozycxewX7x5egufSoeIxsaT3Vm/zVkzD4OVVbzyX5oVzF8Sll78hA+qnZX8NT8SaqqmJq1Pql4Zf35lpTw1KnovHM0iVXYWvyA1NR8kSM2fMpO+g8Bv8T/Slm9T3JEv0Wh+n0FgqMT6kqB/P5VO2fH9664J/nqQdoS/atzZcKuykFAKAUAoBQCgFAKAUAoBQH516VyZsdjD+3lH8Jyf9tU2Nf7r7i0wv+JEXUUkCgPEsqqLsQB4k2H417GLk7JHjaSuzVfiS+6Gb4WHza1/hepMMHUeuRpdeK0zMDY2Q7BV+bH+X5VJjgYLV38jW68np7kt0Y6a4rBpiI8OwImKHrGUHq2UFWMYtZiVyi5uBkG+1bnONGO7E1qjKtLebyIWTEGR3dnLyMbuzNmcnxYnU1GnKUs5EynGEfliKwNh3f2McDMGB69xaTEkSeYjAtEPQi7/AO1qypQ3YpFPWqb82y/1sNQoBQCgNbiWI6uKRxuqsR620/GtVafw6cpckbaMN+pGPNlBXMN7NzJvYkncm+5J865v5uOZ0mR4bEctjzJ2Hy0v5V45nu6ZY0A8yefM1klYxbPVenhY+iMHZkk+swUeiD/yZvlVrs2Foynzdu5f3cqdozvKMeS9fxFgqyK4UAoBQCgFAKAUAoBQCgFAfnLpMtsbjB/9ic/OQt/OqbGf5X3ehaYX/Eu/1IfEYpU0J15Aasfh4ee1aadGdT6UbZ1Ix1NKXGO23YHwLf0H4+tT6eCis55+hGlXk9MjWYAdpjr9Zjc/M7VMjFRVkjS3xZ7QM3dQkeJ7I+bbj0vWqdenHV/czjCUtEMDgZsSSEUZAbZrkIf3iLkegPy3kQpVKq+VW7SuxW0sNhf8ju+S1fsvUn4+jKNGw6zO9mUFTaNWGlrKdbHQgk7bCpUMBTUXxfMoa/6jxMqsfl3YqztzX99CAjFha2W1wR4EaEfAi1UVSLjJqWp3dGcJwU4aNXLR7Puix4jigjD9Xjs855Ee7GPNyNfBQ3O192Hp3e8zRiqu6t1av0P0eq2FhoBU4rT7QCgFAYv0lM2TOub6uYX+W9ARnSp7QW+s6D5Nm/JahbQdqNubXrcm4CN61+SfsVBmubDbmf5Dz8+VUd75IvND2qgCw2r1Kx4eDFbu6fl8RXm7yPb8zw+JC3zDUa2HP/23OvHO2p6o30L9wfDdXDGh3Cgt6ntN+JNdHhqfw6UYvW3nxObxFT4lWUuvlwNyt5pFAKAUAoBQCgFAKAUAoBQH5u9pRdOKYxAcq9YjXHeOeGJ9L6AXJ/yqNUw8JT3pEqlVkobqKuqAbfHxPqTvW1K2SB6hjaTuaL9Y7fuj3vy860VsRCnlqzZCnKemhvRYNE7R1I1zNy9OS/Cq6pXqVMvJEmNKMMyV4dw3re3KLR7qh3fzcHZfBefPwq7wGzlD9yrry5HI7a29e9DDPtf2XuWng/RLFcQUNEy4fCcpGVi03+rRWUiL7WZb6WuN5lXEZ2iRcBsj5fiV9XouXV3vn26dukXxuaLBTLCswljBKZlw7RJHlJQ2YsVlVXGVitsp011t5TxOajIYzYl4SqUm21m753/siOJ8BklxMYhC3xDrH2jlVXOmZj9UgbDUlbC5YCtGOwu9JTXeTP07tS1N4eeqzj7d2vYd+6KdHosBh1gi1t2ncizSOQMzt5mwFuQAGwrWkkrItpScndkxXp4KApfG/aFEhKYRf0hwSC98sCnn27HrCPBARcEEqa206Up6EHF7Ro4bKTu+S17+RSOJcVxOJv8ApE7sD/doTFCOVsqm7jydnqXDDwWuZzuI2ziKmUPlXTXx9rEYOHQgWEUYG9gii3O4sND51t3I2tYr/wDU1t7e33ftZdOF4ySTh8IlkLZZ5kVmN3yoHUBmOpIuQCdbWvc61zW2ElaK/wB32Z9J2BUnUpqpPNuP3MyrYWG1U5fH0mvQY8xbbQePM+n9axzehloZ8FhQ8kcdtGdb+YHaa/nlU1so01KpGHN+mb9DVWqblOUuS/pHQK6U5sUAoDzI4UFmIAAJJOwA8a8bSV2epNuyKrJ0hmY3QIinYFSzW+0cw18raedc7V2zVcvkSt119S4js+mlaTbf50M2H6SOP7SMMPFDY/wsbf4q20ttcKkfD2fua57OX8JePuvYnMDxCOYfRtcjcbMPUHUVcUcRTrK9N3K+rRnSdpI2q3GoUAoBQCgFAcH9uOC6rHpMdFmhX4tExVv8MkdYyNtN8Cj4bAltZBpyT/z/APH535VtfF/xp+PsTqdDjLw9yQdwoudB/wC6D+lQoxcnZam+UlFXk7JEhw3hZYh5hYCxWM/g0nn4Ly3Ou3R4HZyo/PP6vQ4bbO3XXvRw7+Xi+fZ09S59Eejv6fIWkH6pE1n8J3H935xr7/ibL9cCTiKv8Ua9j7P0r1F2e/t48jriqALAWA0AqIdGfnbpZgsc4iwkuFb9ThlhVwjdXKuhad5GGRVKxqTroc1zc5Rqmm2kiRScYxbeuhuwRZokV73ypcg2IIANwRqGBFwdwRV1a8bM+buo6dZzp5Wbt4nVOgnSQ4qMxTH9ZiAD8usXZZVA01tZgO6wI2Kk1tSDhKzO2weLjiaSnHvXJ/mhNca4vDhIjLO+Vb2A3Z2Oyoo1ZjbYeB5CsUr5IkSkopyk7JHLOkPSKfHXV7xYflADqw/bsO/p7g7IvY59DUylh0s5HM47bMp3hQyXPi+zl69hFxqzMsUSNJI3cjQC5tz1sEUaXYkAXGuorfOpGCzKvC4Srip2h3vgvzxPfHujsuFniGKZWDxh4wt+rWRWbOtz32CmMhiAe8QBY1ppVfiS+buLPH4F4SivhZ3yk+PRdE8+3jc1kxsZjModTGASWBuNN9qkbyte+RTuhUVRU3F7z4ccy4cJ4ZNBhkE6lTLLLKsZtmjUxwqFa2gYlS1uWe29cztaSlJNdT6XsChKhQ+HJ5pfdsyNGBqDl9NvltVNZLoX92zxcnVx2fIfiwrHPie5cDYBvqK2GBLdF4c05b6ifi5sPwVvnU3Z8b1W+S9f+GQdoTtSUeb9PxFtq6KYx4mYIjOdlUsfgL/yrGclGLk+BlCLlJRXEo74qRzmeR8x1ssjKB5KFIsBt+dchUxtecnLea7HY6CNCnFWUV4JnlyW0Z3YeDSMw+TG1ap4irNWlJtdrMowjF3iku5CtJkKA+W1BBIYbMDYj0NZwnKEt6Lsw0mrPQneF9INknt4CTYH7490+e3pXQYLainaFXJ8+D9vQq8RgbfNT8Pbn69pYquStFAKAUBhxmKSKN5JGCIgLMxNgoAuSaA4B026SPxHELJqkMRPUxka2IsXk+22mnugAb5r1eKxW9eEdCxw+H3bSepCFtQqgs52Ub+p5AeZ0qPQw9SvLdgjLFYulhYb9V2RJ4PACJo2l7UjMVW3cQ5GbS+5shGbfwABNdLhcHTw6XGT4nB7S2tWx+8o5Qjnbi80s/HQzrjSW6tyyfSFZJFQnqos/wDaa95shBAF9bmxCkVInOSi7LMiYXC0ZVYOpK0Hbjq7Zror+Vs80d54LhoYoIkw2XqVRerynMCtrghveve+a5ve/Oq47S1sjdoDm/T3pSs4bB4Zg0d7YiUaqQDrCh2YnZzsBde8Tk30aW87vQqdp7QjQg4Qfzvy69vLxKnVgcefYZnikSaFsssZJVtwb95HHvIwFiPQixAI11KamrEzBYyeFqby04rmvfkecRxd8bK085+kUlBH7sANjkTxuLEvu+h0ACrhRpqK6knamMqV5Jfw1XXq+vTgZuHYGXEyiDDgF7Asx7kSk2zyW9DlUasQdgGZcqtVQXU17P2fLFSu8orV/ZdfQ6v0b6OQ4JCsYLSNbrJWt1khG2YjZRc2UWAubDU3rpScndnY0qUKUVCCsiQx+AinTq5oklS4OWRA63GxswIvXhsNLFdG8LJMs7wIZVKkNbcp3SwGjFbC172sLWr27MXGLabWaNHph/dH/Wfkv9Kq9paRfaWuzdZLsK2ozanbkP5mqlZ5sttMjJWRiYnXLcggeIOx/ofOsWrZoyWeRauh6fRNJbvsbeigL/zBquNmx/acub9Mvcptoy/cUeS9c/YnqsSvMWLhzo6fWVl+YI/nWM470XHmZQluyUuTOe4drm53yJ8Llr/l+FcO00rM6ZmzWJiKAUAoD5QEjwji5gsj3MPzMfp4p5cuWmguMBtJ07U6v08+X9ehCxWEVT5ofV6/36ltVgQCDcHUEbGukTuUzVsmfaA8u4AJJAA1JOgAHM0Bw32i9NRjW6uNsuDjN7k2E7A6Ob/3YPdHM9r6tq/FV238OGvH29ydh6KS+JL86mpwronJIFkxL/okDGyl0JxE3PLh4LZ2awOpBPMKwrGjgeNTwPauLWkCf4H7PsT2wirBGXfLJPdpnXMcjPGh3y20LqRbujYXNOqqcFGMTmcVsyWKrupVqO3BfmS8CF47gerxECR9dKOueMTHqo4GeK6SiNMrSNlzMLl1F1a2a1a6mN+H89TRdDZHYdOVOVOgvma4vqn2eRJvwqUC+X5a/lWint/CSdnddq9myFV/SeOhG8XGXRN3/wC5JeZr4HFT4a4w88kAJuVXK0ZNySQkisqkk6lQCeZqxjGjXW/B3XRkFY7G4F/CqrThJPy0dvFcj7jsfiJ1K4jEzSqd1JVEI2sywqiuPJgRWyOHguprrbZxNRWTUez3d2YVisAALAaCwsB6VsU43smiBKlVtvyi7c2n6nysjUKA1MbhWJ6yIgSgWF+643yvblfY7g+pBxknqtTfSqxS3KmcX4rqvvz8GusezsYb9EH6MSWv9PnAE3W2GbrQNja1rdnLly9m1Vk97ee9qdzh/hfCj8L6eFvzx431LRWJuFAKArvTOO6RH7ZHiO4x1/hqs2orwj2/Zlnsx2nLs+5Ws5G4+I1/Df8AOqm7WpbWXAGW/d1P4D1NN7kLcwI+bG5HyHoOVLcWeX4IvPA4cmHiGxyhj6t2j+JNdDhYbtGK6ebzZz2KlvVpPr6ZG3PMqKWY2VQST4AVulJRTlLRGqMXJpLUq3E+kbsLRKUB0BOsh9Bsnqb/AAqhxG13K8aKt1fsWtHZ8VnUd/T+yIw8WUa76egA2Hn6+dUjdywbMteHgoBQCgFAKAk+j/EuqYRMfo2NlP1GPL7pO3gfXS72Xjt1qjPTh7EHG4bfXxI6rXr/AGWuuhKc530kwnEOLHqYl/RMD7zzAiWf/YizCP7DFCef1axlFyVk7GUWk7tXJvoz0CwmDIkCmacbSy2ZlP7MAZY/C6gG25NY06UKatFHs6kp/Ux0g4VDh7Y1UvJFMs0kjMWcRnPHJZnJKxpHNIwQWUBTYVsMC0A31G1AcT6ddGMZhJDOsgkwiSySwIZFQxtPJ1jRhSLuWc2Bux15a301qLqrc4M3UsRChepLh6FoweIEiBh8fI1x1ejKjUdOazReUa0K9ONWm7xkrr89ep9lwyP3lB8/8xXlOrUpu8JNPo7HtSlCpHdqRTXJpNeDMX6LEnugeut/QHes54ivU+ubfa2zGjhqNL/FCMeyKXojIsSsLZLDzFvlzFac4u6N7b0ZVMSgDEDa9fR8BVlVw0Jz1a/H3nyPbGHp0MbVp0/pT8L527tDFUsrRQGXA4yXDyifDtlkAAIPckW98kgG41NjupOm5B1VaSmupYYDaE8LLnF6r7rr6+nVejHSWLGoct0lS3WRN30vsftobaONDrsQQK+UXF2Z2NCvTrQU6buibrE2igITpal4VP1ZFPzDL/3VA2jG9JPk17fcn7OdqrXNP3KmzEmy/E+H+dUrd8kXSXFjqQO7ofHx9fGm7yF+Z8Jzdg6M3ZHnmNtPnT6vl55eJ4/l+blmdHAtpXUnLmjx3DtJA6rq2jAeOVg1vjlt8ajYyk6tCUI62N+FmoVYyenvkUl27rjUAEHxsba28QRt61x3RnQ9DMrAi41FYnh9oeCgFAKAUAoDyyggg7Gh6WzgGP6yIZz20JRiedgCD8VIPqTXX4HE/GoqT1WT7SixdH4dRpaPMlKmkUUB8IoCtYzhC4ZfosbiMLFssSdTIo52iE0Tso8EU5VA0AFaqtaFKO9N2Rsp0p1HaKuU7EcHaWZpJp5ZgCeqM1s6gqAeylo0N76qouLXqoq7dlHKjFdr18OHmbp7DhWlevNuP+1ZLver8rczeTCRxjbTz1v8OZ+FU1bEVa8t6o7st8Ph6eHh8OjFRXQyKGOwyL6dr4DZa05G8yRxAbDXxOp+Zo2eXI/i3EQgyr3j+H+dWuy9mSxc7yygtXz6L8yKbbO2IbPp5Z1Hov8AyfT1eXNqtu25JtzJ5V3kYqKSWSR8unOVSblLNt37WzRjnaUgocsQIOa3ak+4Dsn2jqeVtGrFNy00NsoRpK085cuC7eb6cOPI3qzI4oApZXWSN2jlS+SRbZlvuNdGU2F1IINtRWE6amrMk4XF1cNPepvtXBnQui3TlZisOLCxTmwVhpDMduwSew5/0bePZLa2gVKUoanX4PH0sUvlyfLj/a/HYudaicRXShCcNJbcZG+TqfyFRMfFyoSt0fg7kvAytXj3+hTEYLoRb11B+Pj61Qp2yL5q+ZkZgNTXrdjzUycOUvNCLWHWIddzlOb4bVsoLeqwXVeWZqrvdpSfR+eR0CukOcFAQXFuBZyZISFY6sp7rHx07reex5+NVWN2bGs9+GUvJk/DY1wW7PNeaKzPAUaxBjc8mGjenJvVTXPVaNSk92pG35wZbQqRmrxd1+fmZ860jvL8RqP6j5VqtyM7cjIkgOxB9K8tY8seqHgoBQCgFAamI63N9Fe3O3j/APlqscJ8Xce5pcxl8P8AmdJrqzmxQEfxjiYgUWF3a4VfTcnwUX19QOdRMZi44eG89eCJGGw7rS6LUqUjszF3OZzuT+QHur5VydatOtLem8y8hCMI7sVZHvCYZ5Wyxi9u8x7q+p8fIa+m9bcNhKmIdorLnwMataFJXl/ZCvxERSyRzKyzRmzA22PdZOWRgLg+oOoIE97FxT+izXb7lfW25g6LSqycb/8AS35q4k44nJSfwrOH6fxctbLtftch1f1Rs+Cyk5dkf/axoYnjDtoOyPKrbDfp6jB3qy3umi9/QosZ+ra0044eG71eb8NF5kVicQEUu5sBz/AAAaknYAamr6MYU42irJHLOVXEVbyblJ8/u3+JGmsDSkNKLINViPPwMvInwXYc7m1lnLX87TN1I0lu03d8X9o++r4WWshWZGNVcYGfIgLWuGYd1fInm3kL252rHeu7I2ui4w3pZclxfdy6vXhc2ayNQoDzJGGBVgCp0IIuD6g0auexk4u8XZk7wDpbiMJZGviIB7jN9Mg/Zuxs4+y5598AWqJUw3GB0OD23b5cR4r7r28C9wccw+Ow8wgkBbq2DIQVkQkEDOjdoajQ2sbaE1X4mm3TlB8U/Q6bCVoSnGpF3V0VdpNBpckaD+vlXNN5HT2Max5dd/8At+75f++VeW3cz29yU4HriIbbXY/8J/61KwivXh3+jImMyoS7vVF3roCgFAKAxzwq4yuoZTyIBHyNYyjGStJXRlGUou8XZlO47Pw+AkfpYjkGvVKTM3+6W8lvSwquq7Ho1H8l0+mfkSv/AJN0leq1brl5lZXjcbswMb5RbLIVCFvurmLL8bVDnsDFRV4Wfk/PLzMI/qbZ97ObXc2vFL7G5HjYz3ZGHkdfzv8AnVfUwGJp/XTfh7ZFlR2lhK30VYvvSfg7PyM6z+Dxn8D+ZqI1Z2aJqV1dHvO32P4j/SvMhY8vKRu6L+P8xTIW6G1gsFLIewGbzIyRjzuRr8L1Lo4KtWdoxt1eX53GmpiKdNfM/uy4cK4eIY8t8zE5ma25NuXIWAA8gK6jC4aNCmoL8ZSV67qz3jdqQaBQFR4phZnnkPVO2oC2tlygaWJIA1JJ8ya5zH4XE1q7ajdcOwucNWowopbyXPtNrBdHCdZ2sPqIT/ibf4C3qa34bY6WdZ36L3NVbaHCmu9+xYYYVRQqKFUbACwFXUYqKtFWRWyk5O7eZXOmvRj9LQSRWXExg5GOiuNzHJ9k8jupsdRcNtpzcHdETF4WGJpuEu58mcuR73BUqykq6MLMjDdWHiPkRYi4INWUJKSujiMRh50KjpzWf5mjHisSsYu19TYAasxOwUcz/mdhXraRhTpyqOy/pLm/zzMOHwzMwkltmHcQarH6fWe27fAWF7+JZ3ZsnUjGPw6enF8X7Lku98LbM0qopZiAo3J2rJtLNmqEJTe7FXZp5Xm3zRxeG0j/AHuca+Xe8cuorDOXRG+8KOlpS8Uuz/c+unK+puxRhQFUAKNAALAegFZpWI8pOTvJ3Z6oeCgFAKA8SQgkNqGW+V1JV1uLXRlIZTbwNYyhGSs0bqOIq0Jb1OVjPheIYiLZlmXwk7L6bASILWA8UJ86p6uxKTzpu3mjqsL+rqscsRDe6rJ+BIR9JuT4eUealHX/AJg3+Gq+ex8RHSz7y8pfqfAT1k12p/Y3eD9KYIp0dhMEGa/0DmxKkaZQd717hdnYinWUnHLM2YnbeBqUnGNRXyLJN7RsKBdY8Q/kIsp/4jKKt/g1ORTvaeEWs15v0I/Ee0kkfRYN7/tpUj/6XWVksNNkee2sLHS77F72IrF9OMdJfK0MKke5GXceju2U/wAFbVhebINTb7/+uHi/svcgsdiJZ/8A+ieaYEWKs5EZ9Y0yxn+GtsaEFwK+rtbFVP5W7MvPXzMUMSoMqqFA5KAB8hW5JLQrpSlN3k7vqeiaHh9wMck+mGikn31jXsaGxBkYiMHyLXrVKvCPEsKGy8TWzUbLrl/fkWfh/QLFvrLLFAPBbzOR5nsKh/jFRqmI3sreOZdYbYqp5yqO/wD05ef/AAWDCez7DLbrXnmO93mKD+GDIpHkQaiShCWsV4IuqSdL6ZP/APUn6ssGA4RBB/ZQoh8VUBj6nc15GnCP0pI2yqTlq2zdrMwFAKAUAoBQCgFAc/8Aajw6FFGKVguIJEYT/wCSPqWHvqLkPsADm7Oo20ZyjLIr9pYalWot1Ha3Hl/zy8Dn+FwpzdZIQZCLad1AfdS/4tubchYCwUeL1OQqVVbchlHzb5v7LRdt28mLxYSwsWdr5UXvNb10A8WNgK9crGNOk556Jat6L++izMUGEJYSTEM41VR3I/u37zW98/AC9q8UeLMp1Uk4U8lxfF9vJdF33NysjQKAUAoBQCgFAKAUAoBQCgFAeJZlW1zqxso3Zj4Ko1Y+QBNeSkoq7NlKjUrS3aabZOcK6IYzEAHIMMh2aYEyHzEKkEfvshHgaizxS/iXuG2FJ515W6LXx09S48L6AYSIhpVbEOOcxDINb6RgCMWOxylvOo0qkpasvMPg6NBftxS68fHUtSqALAWA0ArAkn2gFAKAUAoBQEfxrjMOEj6yeQIOQ3Zz9VFGrt5AUSueSkoq8nZFMxPtQ1Cx4OTOwYoJJEUdm1zJkz5R2htm1I+G7/TzvYrXtfDbspK7Stw58r9/gaeH9oGMVryRYeRPqIHjcDydnZWNvsqD4itjwrtkyHT29TcrSg0ud7+VkdA4JxeLFwrNCSVNwQRZkYaFXHJgf6i4INRmmnZl7CcZxUou6ZrdJukMeCjDP2pGuI4ge1IR4eCi+rHQDzIBRi5OyMK1aFGDnN2SOTY3FSTymeds0pFhbuRre+SMHZfE7sRc8gLGlSUF1ONx+0J4qXKK0X3fX0PuC4fiMUXTCRh3QHMzHLEhtcKzc3OlkHiCSoN68q1lDJam3AbLqYn55ZR9ez39TQwOHCZr5utByy9YLSBh7rj3bX0A0sbjQ3OdNxauiNjI1ac/h1Fa2iWnaud+bz56G1WZEFAKAUAoBQCgFAKAUAoBQHiWYLa53NgACWYnYKBqzHwAJryUlFXZspUZ1ZbtNXZY+C9CsTiLNL+rRHxAadh5KbrF43bMeRUVEnieEToMLsNL5q77l937eJfuB9GsNhNYYxnIs0jHPK3kXbW1/dFgOQFRXJt3Zf06UKcd2CsuhL14ZigFAKAUAoBQCgFAfn/jc5klOKluZOvOYnUouaSIIPqogfbyJOpJqfTiowUjk8bXqVcTUpN5WaS7LPxdvsJTlnS+zI6g+YIa3qVuf3DW55SKyPzUZW4NPueV+528TXx8DqzzhwMiDKD3SBmZw2nZvZe0DplG9rHGSd9420JwlFUWr3efO+itztnk+b7VYOjXSU4GSRhGzieK4jGl5UKBCx2QZHYM+9o0FiQBWivTcmmuJa7KxsaFOcajyjmvZfnM1MTiJJZGnnfPK3ebZVUahIwe5GPDnqSSSTW+nTUEVeNxtTFzu9OC/NWS/RjovJjrSMWiwu+caSTD9j9VD/pNyO7uHGiriOES22fsfSpX8Pf28eR1Ph2AjgjWKFFSNdAqiwGtyfMkkknckkmoZ0ZA9L+iK4v6WIiPEqLB7dmQD3JgN110bdSbi4JVs4VHB3RFxeEp4mG7PufFHMpUdHaKVDHKneRt7HZlI0dDbRhpoRoQQLGnUU1dHG4vB1MNPdnpwfBnysyKKAUAoBQCgFAKAUAoDf4DwOfG6wALDzxDgmP/AGSggzHzBC79q4tUapiFHKOZd4PY1Sp81b5Vy4/1+ZHSejvRTD4PtIpea1jNJZpDfcA2tGug7KgDTa+tQ5ScndnS0aFOjHdpqy/PEnaxNwoBQCgFAKAUAoBQCgFAcm9pHRdoWaeNgMNPKBMtu1G0l7lTsUkksDfUNKbXzdmRRqP6HoU20sHHPFRXzJadnHuWfcu+pTcOw6qM4CgbMzkEacmLXBtzvepjhBanOQxGIk/lz6JL0tbyNJZUMgDSPJh1sysQWQv4M4HbVQARe4udyQAMLq+uRJcZqF4xSqPJ8Hbmo8G9HbhwSbvNNOLA6nNYKACWYnYKoF2Y8gBetrkkrsg06FSpP4cFdl26L9BC5WbHqLaFMNoQPOcjRz9gXUc8xtlgVa7nktDrMBsuGG+eWcvJdnv6HQ60FqKAUBD9JOjkONQLICrrfq5VsJIyd8pO4NhdTcGwuNBXsZOLujXVpQqxcJq6OV8Y4ZNg5BHiQLMbRyr/AGUu+gv3JLC+Q+diwBNT6VdTyepyWP2VPD/PDOPmu339DWreVQoBQCgFAKAUB5kktYakscqqoLMxOyoo1ZtNh4VjKSirs20aFStPcpq7Lr0b6A57S48AjdcMDdB/ryNJT9gdga3z6EQatdzyWh1uB2XTw/zSzl5Ls99ew6CqgCwFgNAK0FofaAUAoBQCgFAKAUAoBQCgFAYsXhklRo5FDo4KsrC4YHQgg7igKDj/AGam/wCr4kBL3CTxmQr4BZAytYfaDHzrfHESWTzKmtsehUblG8X008PaxhT2eYkntYmFR4iJ3Pwu62/Gs3ipcER47ApJ/NJvwXuWjo70QgwjdYM0s1iOtksWAO4QABYx6AE2FybVHnOU3dlvh8NSw8d2mrFhrE3igFAKAUBgxuEjmRo5UV42FmVgCpHmDQHNukPQiXD3fC5p4dzGTeeP7hP9stuR7em7k2EqniGspFFjtjRqfPQyfLg/b07CrxShhdTfUg+II0IIOoIO4OoqYmmro5mpSnTluzVme69MBQCgFAfY0d3WKJDJK98iDS9t2Y7Kgvqx203JAOFSooK7JWDwdTFT3YacXwX5wOndEuiKYT6WQiTEsLNJbsoDukIPdXxO7W12AFdOo5u7OzwuEp4aG7Bdr4ss1YEkUAoBQCgFAKAUAoBQCgFAKAUAoBQCgFAKAUAoBQCgFAKAr3SLofh8WesIMU9gOtjsGNtg4IKyLyswNrmxG9ZRnKLujRXw1KvHdqK/r3M5RxYPhp5YHHW9UVVpYlNrlFexjJLA2YaKX333An06rkrtHKY7Z8KFTcjNZ52eXnp42PdbirFAArMyRxrnlkOWNAbZjYnU8lABJbkATWFSagrsk4TCzxNRQj3vkuZ1boj0ZTBRm5DzvbrZbWvbZUHuxrc2X1JuSTVbObk7s7fD4eFCChBZevVk/WJuFAKAUAoBQCgFAKAUAoBQCgFAKAUAoBQCgFAKAUAoBQCgFAa3E8ckEMk0hskSPIx8kUsfwFAcQiZmu8n9o7NI/hmdi7AeQLWHkBVpTjuxSOCxlf49eVTg3l2cD3WZGPM0oVSzGyqCSTyA1NG7Zs9jFykox1Z0f2f9GzAn6TOtsRKLZTvDHcER+TGwZ/Ow1Cg1WVajnK53GBwccLS3ePF9fZcC4VrJooBQCgFAKAUAoBQCgFAKAUAoBQCgFAKAUAoBQCgFAKAUAoBQFO9qOMy4VIRe88qIbfVS8zX8j1YQ/frZRjvTSIO0a3wsNOXG1vHI55VmcOfKA3+jaQNig2KlijggySsZXVFZyfoluxAIBUuddCsfJqiYmp/E6HYWEu3XfDJfd/bxOiN02wZYJFOkzm5CxMrXA31uF+F71V4nExw8d6Sdui/EdVQpfGluxav2/bUluG8RSdSVuCDYq2458iQR5g0w+JhiI70D2tQlRlaRuVINIoBQCgFAKAUAoBQCgFAKAUAoBQCgFAKAUAoBQCgFAKAUAoDmXtNxGbGQx3/soGcjl9NIFB9f1c/M1KwqzbKHb9S1KEObv4L+yr1NOXFAa0OGWPO5tmJZmcgA25C/gqgD4ViopZm2dSU7RWiSSX5zeZJcCwbzSxzWKwxkurEWMhKMgKg6iOzk5udha4NzzO29p05QeHp5vi+GR236c2LVoT/1NXLKyXHPmdD6HPd5D4pEfxkt+dQdi5SqLs+50O0l8se1/YtNX5UigFAKAUAoBQCgFAKAUAoBQCgFAKAUAoBQCgFAKAUAoBQCgOVe0WIrxHMdnw0IU+JjlnzgenXJ/GKl4V6o539QRdqcuGa8bezK/Uw5sycNw0uJbLhYmmN7Fh2YV5duQ9nTmq5m+zWmdeMepZYXZVevm1urm/stfRdSZToqscv6w4mdApKgWhRz2tFOrkAr2m56hVrlNs7Sqyn8GLsuNvQ7vY+xsPhoKpa8ub+3ImJDofQ1zqOgRMdDV7Uv3IB/1P8AKr/Yq/yPs+5W7SeUe/7Foq9KoUAoBQCgFAKAUAoBQCgFAKAUAoBQCgFAKAUAoBQCgFAKAUBG8c4HBjECYiPMFOZSGZHU7XV0IZdNDY6jQ16m1mjGcIzW7JXXUi8N0BwCG5g63ymkkmX+CViv4V65yerNdPDUabvCCT6JFiOVF2Cqo5CwAA5Vg3ZXZvSbdkUNXLXZu8xLn1Y3t8L2+FcRVqOpNzfF3OkUVFKK4ZCQXBHka1oyJroY1+s+7CfmH/pXQ7GfyzXVFZtJZx7/ALFmq7KsUAoBQCgFAKAUAoBQCgFAKAUAoBQCgFAKAUAoBQCgFAKAUAoBQGhx8/q033GHzFv51Gxjth5vo/Q34VfvR7UVCuML8UBv9DpLSsnihH+7ew/CSrvY0/3Jx5pPw/5IO0o3gpdfVf0W+uhKcUAoBQCgFAKAUAoBQCgFAKAUAoBQCgFAKAUAoBQCgFAKAUAoBQHiaIMpVhdSCCDzB0IryUVJWeh7GTi7or3FuBKiF4c5K6lSS1152vc3G/na3OqXGbLpqm5UVmu8ssPjZSnu1LWfcQ+DwEk5PV90e9fKnpexLN5DQc6rMNgatfRWXNk6tiKdFfNr5kpwDhUsc4LoQAHu2ZSGLW2try8BtVls/BVqNdymsrW/OJDxeJpVKVovPItFXhVCgFAKAUAoBQCgFAKAUAoBQC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 descr="data:image/jpeg;base64,/9j/4AAQSkZJRgABAQAAAQABAAD/2wCEAAkGBhQSERUUEBAWFRISFRgaGBIYGBYUGBYeFxUXFx0cGhccHCgeFx8kGxcWHy8gJCcpMC0tFiA9NTArNSc3ODUBCQoKDgwOGg8PGi4kHSU1LDUsNSksLC4pKjAuNSktNCw1Lyw0NTYsNSsvLS0qKTUsNCk1LTEtKSwqLCwpLCwqLP/AABEIAHgAawMBIgACEQEDEQH/xAAbAAEAAgMBAQAAAAAAAAAAAAAABgcBBAUDAv/EADkQAAIBAgQEBQIEAwgDAAAAAAECAwARBBIhMQUGQVEHEyJhcTKBUpGSsYKDoRQjM0JystHhJENi/8QAGQEBAAMBAQAAAAAAAAAAAAAAAAECBQQD/8QAIxEAAgIBAwQDAQAAAAAAAAAAAAECEQMEITESQVFhE4HBcf/aAAwDAQACEQMRAD8AvGlKUApSlAKVgmviadVBZiFUbkkAD5J0FAelK5J5rwuYL/aY7sbA5vTftn+m/wB66oagM0pSgFKUoBSlKAUpSgFYJrNQXnjiM8xbD4QXQC0pVsrsd8ik2BAW2YXBOYDuKForqaR0sfzqpfycGvnSXsX18pD8jVz7L9yKrzivGZpMYQZhNknREzAeWQJEDBVFwBfMuYXNuprnxz4iANChmhzjWPy2Vtd8hykre+6mpV4fcnsXSeWJo44jdEZShZhoPQdQq73OpNu1z5dblVGstNj00ZTySjLao073ff6LAgwQyWdQQdMh1UDaxGx0qB8e51gwMgTAyl7NZ4CS2HXuFb6kb2S4HUVv+KPMbRRphYL+diSB6TYhSwSwPQsxC/GavEeGuHh4fOJlV5zC5MttIyqlh5f4QCBruba1344QilLJ34X6Yz3JVyxzVFjos8Jsy2Dxn6kJF7HuD0PWu1VN+F+DkEOIxGHUmaJo8qXy+aMhZ4j01BBBOzAe9W1wziCzxLLGSVcXF9COhBHQgggjoQapqMSx5ZQjwiTapSleAFKUoBSlKA5fMXFDBCWQAyMQkYOxdtBf2GrH2U1wOE4PKBrff1E6k7sx9yxJPvescw4wyY0ID6cOh/W4DH8kyD+Ya6XD4QQAdrWP3XX96klG7w/HRyawyq4Gl0cMPvY6V0QthUP5H5NbBuzSSBmCmNQosCgYEMx6sbDTprqb1MRUEyq9t0VN4scNmixcWLQHIFjtJuqPG5ZQR0B0Pub+1ffMXihHiMA0SxvHPMuVxuiA/UQ4+oEXAG+uoq08RAsilXUMjCxVhcH2IOhqIDwowYnEoDeWNTh73Qm9xqfVl/8Am9jXfj1GJxisq3jxXf0yjNjw14McPgVLizzkykHcBgAo/SF09zW9weTysXiIL+l7ToO2dikg/Wub+ZXcqBvzXE/FIliAssjRGW/154zmUC30h0SzX1Ib5rjnNzk5S5ZeMJSulwT+lYFZqhUUpSgFYas1hqArvBNnmlYkZjM4cAglTnYAHscqIPsKk/DN7e+v5f8ARqC8E4O5xk07MUHnTAKp/wAQmR/rHVB0vrfsBrNcI5Budm1/pr/Wh6ySWydkU8TOa8ThpYo8PKY1aPMSqqzMTIVA1BsLDp3qOT898Uw5And4/aaFVv8AcqAfsalfivwfzII5wNYiVa34ZLWv8MB+qutyBx8YvCBZSGlhskgNjm/C5B3zAfmprSg4wwrJ0KS4fk8e5w+W/F1XKpjUEd//AHJcof8AUmpX5BI+KseKYMoZSCrC4INwQeoPaqX8WcLho8RGuGRElAYzBAFXXLkuo0DfUdNbWvvU/wDDTCNHw6POWvIWcK3+VWb0gDoCAG/iNU1OHH8ccsFV9mEZ8QuNmDDiNCRJiCVBGhCgesjsbEL7F6h/L3ABHEmLkBzLNC0YBIVYxMiFrbMWUnfYW716eK7scUiA2/8AGNvlpHBI77Le3YbVjC83I+GiwsiMkjeVFmspjP8AeRi4YWA9K9QNuu9Zqac6Zq/HOGjUoLaTfU/5wv0tkVmvkV9VcyxSlKAVhqzWDQFbcb4gMK+IFruZmyLewPmL5qk9Qou17a6VGMHzTiIpTIWeQOdUcWjlykgiM2sjLqPTtbW4qY+J/ALhMUg/wxkkNyLLe6t9jdSez+1aXDcPC+Aijb1IYl02YNbMSvZgxJB9utVlbfg0MOTDjxLqVtvf0vXslfDcZDjcNc+qKZSpU6EX9LKw6MDoexAqqeMYHFcJxBMTlQ9wk9gyup1swbTMNCQeuord4BxZsBimSU/3ZYLLYaa/RMB00IJ9ifw1bMTK62YAi/0mzDuPY/NdWn1LxWqtPlM59Rg+OW26e6flFT8l8gyYyT+0YzN5BOY5r55yTfrqFPVuuw71cWQfbt26ftUG49zjNDxOOEWWBcmYFTeXORmKtbUqGFgD/lN96mHEOIpCheV1jRd3chR8a0z55ZpXL6Xg8Ko0eYTEyBJYFnd2yxwkKxZrHYn6QALlugHxUP4v4dQJApaIPPLPCtlLmOMNIAwQE3Ay5hnOvxtXX4XxyKSVsRJKMjM0UFgzEqoUuVVQSSzHUgaBFFSnBcRjkQyRuGTUX913BB2t2NeNVySpOqTNflnFO0TRzG8uHkaJ2/FlsVb+JGQ/JNdeo5ysS0mKk1s0kY76rAl/yuB9vapHVWVFKUoBSlKA8cXkyN5mXy8pzZrZcttc19LWve9VfxMNhgZlinbCEr5UjZSwUm1mUtn8saFWaxF7HoamfNeMKtErxSPh/U8hRDIGKWyRsFuQCfUSRb0AHeuLjufYmByqpaxGSRslr6aq1gfcVKJWzIRzBjIp2QxrIGCFXLqqKRe465iRcjYAXOtTvk3Hs2EhZgb2I13ZVYqre/pA/frVbS8TiidWtHJluFhJMiizEi3QbkC+b4qT4HnxWAJwuIBFtoWcD3uutVUGnZ259RCeOOOCe187vcsCLGk23y33NwO/7du9UjzhxGeXEyDEuWaKRlC7IoB0yLsLixvub1OJOaGOkcDdDrkT/e2nfaopx7hc+Ll8xxFEpUAhHzsbDS7NYE97aada0NDnhgydc1ZxP0SPw5xhGHgeGJpWgeeKVBlUjzWEgZWYgNbKl9dnHau7xTFSnEeZCjRPMhjEDZCcS/R2AY5FiXd73s1u1RPljhaYLNmlxF5Mt/Kk9Ondctj01qwuD4KJbSpnzOoJkcs7kDYFmJO+uUWA7VyTmpScvIpnU4HhBFGItSV1Zzu5Ylix7Etc2rpVq4Uaki9bVeZApSlAKUpQCvh4gdwD86190oDUHC4ukSDrcKFOvxR+FxndAfnWtulAaD8HjOyKP4V/41rzm4BG4syqR2yiunShNnKj5agBuIl+9z/Qm1b64VR0+1rV7UoQYArNKUApSlAKUpQClKUApSlAKUpQClKUApSlAKUp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57800"/>
            <a:ext cx="1019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4128516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56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Embryo Development Inside the 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Every other mammal has their embryos develop </a:t>
            </a:r>
            <a:r>
              <a:rPr lang="en-US" b="1" dirty="0"/>
              <a:t>inside</a:t>
            </a:r>
            <a:r>
              <a:rPr lang="en-US" dirty="0"/>
              <a:t> the mother.</a:t>
            </a:r>
          </a:p>
          <a:p>
            <a:pPr lvl="0"/>
            <a:r>
              <a:rPr lang="en-US" dirty="0"/>
              <a:t>Embryonic development inside the mother often takes far more </a:t>
            </a:r>
            <a:r>
              <a:rPr lang="en-US" b="1" dirty="0"/>
              <a:t>time</a:t>
            </a:r>
            <a:r>
              <a:rPr lang="en-US" dirty="0"/>
              <a:t> than other forms of reproduction, but usually results in a living offspring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47" y="4267200"/>
            <a:ext cx="2362200" cy="239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81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527" y="2590800"/>
            <a:ext cx="2743200" cy="293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methods of development inside a 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Marsupials</a:t>
            </a:r>
            <a:r>
              <a:rPr lang="en-US" dirty="0"/>
              <a:t> (like kangaroos, koalas) give birth very early, and therefore, not fully developed</a:t>
            </a: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dirty="0"/>
              <a:t>The baby animals will crawl from the </a:t>
            </a:r>
            <a:r>
              <a:rPr lang="en-US" dirty="0" smtClean="0"/>
              <a:t>                 birth </a:t>
            </a:r>
            <a:r>
              <a:rPr lang="en-US" dirty="0"/>
              <a:t>canal into the mother’s </a:t>
            </a:r>
            <a:r>
              <a:rPr lang="en-US" b="1" dirty="0" smtClean="0"/>
              <a:t>pouch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dirty="0"/>
              <a:t>There it will </a:t>
            </a:r>
            <a:r>
              <a:rPr lang="en-US" b="1" dirty="0"/>
              <a:t>feed</a:t>
            </a:r>
            <a:r>
              <a:rPr lang="en-US" dirty="0"/>
              <a:t> from the mother </a:t>
            </a:r>
            <a:r>
              <a:rPr lang="en-US" dirty="0" smtClean="0"/>
              <a:t>                   some </a:t>
            </a:r>
            <a:r>
              <a:rPr lang="en-US" dirty="0"/>
              <a:t>more and grow until it is </a:t>
            </a:r>
            <a:r>
              <a:rPr lang="en-US" dirty="0" smtClean="0"/>
              <a:t>ready                      </a:t>
            </a:r>
            <a:r>
              <a:rPr lang="en-US" dirty="0"/>
              <a:t>to leave the pouch.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dirty="0"/>
              <a:t>Even when it leaves the pouch, the </a:t>
            </a:r>
            <a:r>
              <a:rPr lang="en-US" dirty="0" smtClean="0"/>
              <a:t>                  young </a:t>
            </a:r>
            <a:r>
              <a:rPr lang="en-US" dirty="0"/>
              <a:t>may still retreat there to stay safe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5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methods of development inside a 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Placental</a:t>
            </a:r>
            <a:r>
              <a:rPr lang="en-US" dirty="0"/>
              <a:t> mammals (like cats, dogs, goats and people) develop inside the mother much longer than the embryos of marsupials.</a:t>
            </a:r>
            <a:endParaRPr lang="en-US" sz="2400" dirty="0"/>
          </a:p>
          <a:p>
            <a:pPr lvl="1"/>
            <a:r>
              <a:rPr lang="en-US" dirty="0"/>
              <a:t>They are connected to the mother by an organ called the </a:t>
            </a:r>
            <a:r>
              <a:rPr lang="en-US" b="1" dirty="0"/>
              <a:t>placenta</a:t>
            </a:r>
            <a:r>
              <a:rPr lang="en-US" dirty="0"/>
              <a:t>.</a:t>
            </a:r>
            <a:endParaRPr lang="en-US" sz="2000" dirty="0"/>
          </a:p>
          <a:p>
            <a:pPr lvl="1"/>
            <a:r>
              <a:rPr lang="en-US" dirty="0"/>
              <a:t>The growing embryo is called a </a:t>
            </a:r>
            <a:r>
              <a:rPr lang="en-US" b="1" dirty="0"/>
              <a:t>fetus</a:t>
            </a:r>
            <a:endParaRPr lang="en-US" sz="2000" dirty="0"/>
          </a:p>
          <a:p>
            <a:pPr lvl="1"/>
            <a:r>
              <a:rPr lang="en-US" dirty="0"/>
              <a:t>The placenta forms between the mother and the fetus.</a:t>
            </a:r>
            <a:endParaRPr lang="en-US" sz="2000" dirty="0"/>
          </a:p>
          <a:p>
            <a:pPr lvl="1"/>
            <a:r>
              <a:rPr lang="en-US" dirty="0"/>
              <a:t>The fetus is attached by the </a:t>
            </a:r>
            <a:r>
              <a:rPr lang="en-US" b="1" dirty="0"/>
              <a:t>umbilical</a:t>
            </a:r>
            <a:r>
              <a:rPr lang="en-US" dirty="0"/>
              <a:t> </a:t>
            </a:r>
            <a:r>
              <a:rPr lang="en-US" b="1" dirty="0"/>
              <a:t>cord</a:t>
            </a:r>
            <a:r>
              <a:rPr lang="en-US" dirty="0"/>
              <a:t>.</a:t>
            </a:r>
            <a:endParaRPr lang="en-US" sz="2000" dirty="0"/>
          </a:p>
          <a:p>
            <a:pPr lvl="1"/>
            <a:r>
              <a:rPr lang="en-US" dirty="0"/>
              <a:t> The mother will, through the placenta and umbilical cord, share what she </a:t>
            </a:r>
            <a:r>
              <a:rPr lang="en-US" b="1" dirty="0"/>
              <a:t>consumes</a:t>
            </a:r>
            <a:r>
              <a:rPr lang="en-US" dirty="0"/>
              <a:t> with the growing embryo.</a:t>
            </a:r>
            <a:endParaRPr lang="en-US" sz="2000" dirty="0"/>
          </a:p>
          <a:p>
            <a:pPr lvl="1"/>
            <a:r>
              <a:rPr lang="en-US" dirty="0"/>
              <a:t>The fetus’ </a:t>
            </a:r>
            <a:r>
              <a:rPr lang="en-US" b="1" dirty="0"/>
              <a:t>waste</a:t>
            </a:r>
            <a:r>
              <a:rPr lang="en-US" dirty="0"/>
              <a:t> is removed by the umbilical cord into the mother for her to dispose.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9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the male gamete (</a:t>
            </a:r>
            <a:r>
              <a:rPr lang="en-US" b="1" dirty="0"/>
              <a:t>sperm, pollen</a:t>
            </a:r>
            <a:r>
              <a:rPr lang="en-US" dirty="0"/>
              <a:t>) and female gamete (</a:t>
            </a:r>
            <a:r>
              <a:rPr lang="en-US" b="1" dirty="0"/>
              <a:t>eggs</a:t>
            </a:r>
            <a:r>
              <a:rPr lang="en-US" dirty="0"/>
              <a:t>) have fused they become </a:t>
            </a:r>
            <a:r>
              <a:rPr lang="en-US" dirty="0" smtClean="0"/>
              <a:t>a </a:t>
            </a:r>
            <a:r>
              <a:rPr lang="en-US" b="1" dirty="0" smtClean="0"/>
              <a:t>zygote</a:t>
            </a:r>
            <a:endParaRPr lang="en-US" dirty="0"/>
          </a:p>
          <a:p>
            <a:endParaRPr lang="en-US" dirty="0"/>
          </a:p>
          <a:p>
            <a:r>
              <a:rPr lang="en-US" dirty="0"/>
              <a:t>Once a zygote begins to divide and grow it is called an </a:t>
            </a:r>
            <a:r>
              <a:rPr lang="en-US" b="1" dirty="0"/>
              <a:t>embryo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There are a few different ways plants and animals protect their embryos.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1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807471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Once a plant egg has been fertilized</a:t>
            </a:r>
            <a:r>
              <a:rPr lang="en-US" dirty="0" smtClean="0"/>
              <a:t>,             </a:t>
            </a:r>
            <a:r>
              <a:rPr lang="en-US" dirty="0"/>
              <a:t>the embryo (known as a </a:t>
            </a:r>
            <a:r>
              <a:rPr lang="en-US" b="1" dirty="0"/>
              <a:t>seed</a:t>
            </a:r>
            <a:r>
              <a:rPr lang="en-US" dirty="0"/>
              <a:t>) is stored in the ovary of the plant.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The ovary turns into the </a:t>
            </a:r>
            <a:r>
              <a:rPr lang="en-US" b="1" dirty="0"/>
              <a:t>fruit</a:t>
            </a:r>
            <a:r>
              <a:rPr lang="en-US" dirty="0"/>
              <a:t> of the plant.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The fruit will </a:t>
            </a:r>
            <a:r>
              <a:rPr lang="en-US" b="1" dirty="0"/>
              <a:t>fall</a:t>
            </a:r>
            <a:r>
              <a:rPr lang="en-US" dirty="0"/>
              <a:t>, be </a:t>
            </a:r>
            <a:r>
              <a:rPr lang="en-US" b="1" dirty="0"/>
              <a:t>eaten</a:t>
            </a:r>
            <a:r>
              <a:rPr lang="en-US" dirty="0"/>
              <a:t>, or find some other way to disperse the seed so the seed can find a new place to go.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036" y="457200"/>
            <a:ext cx="1828800" cy="171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8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2" y="1577545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The seed has an interesting structure:</a:t>
            </a:r>
            <a:endParaRPr lang="en-US" sz="2400" dirty="0"/>
          </a:p>
          <a:p>
            <a:pPr lvl="1"/>
            <a:r>
              <a:rPr lang="en-US" dirty="0"/>
              <a:t> It stores not only the growing embryo of a new plant</a:t>
            </a:r>
            <a:endParaRPr lang="en-US" sz="2000" dirty="0"/>
          </a:p>
          <a:p>
            <a:pPr lvl="1"/>
            <a:r>
              <a:rPr lang="en-US" dirty="0"/>
              <a:t>A </a:t>
            </a:r>
            <a:r>
              <a:rPr lang="en-US" b="1" dirty="0"/>
              <a:t>shell</a:t>
            </a:r>
            <a:r>
              <a:rPr lang="en-US" dirty="0"/>
              <a:t> or </a:t>
            </a:r>
            <a:r>
              <a:rPr lang="en-US" b="1" dirty="0"/>
              <a:t>coat</a:t>
            </a:r>
            <a:r>
              <a:rPr lang="en-US" dirty="0"/>
              <a:t> to protect it from the elements</a:t>
            </a:r>
            <a:endParaRPr lang="en-US" sz="2000" dirty="0"/>
          </a:p>
          <a:p>
            <a:pPr lvl="1"/>
            <a:r>
              <a:rPr lang="en-US" dirty="0"/>
              <a:t>The </a:t>
            </a:r>
            <a:r>
              <a:rPr lang="en-US" b="1" dirty="0"/>
              <a:t>food</a:t>
            </a:r>
            <a:r>
              <a:rPr lang="en-US" dirty="0"/>
              <a:t> it needs to survive until the plant can begin photosynthesis</a:t>
            </a:r>
            <a:endParaRPr lang="en-US" sz="2000" dirty="0"/>
          </a:p>
          <a:p>
            <a:pPr lvl="2"/>
            <a:r>
              <a:rPr lang="en-US" dirty="0"/>
              <a:t>The stored food is in the form of </a:t>
            </a:r>
            <a:r>
              <a:rPr lang="en-US" b="1" dirty="0"/>
              <a:t>starches</a:t>
            </a:r>
            <a:r>
              <a:rPr lang="en-US" dirty="0"/>
              <a:t> and </a:t>
            </a:r>
            <a:r>
              <a:rPr lang="en-US" b="1" dirty="0"/>
              <a:t>sugars</a:t>
            </a:r>
            <a:endParaRPr lang="en-US" sz="1800" dirty="0"/>
          </a:p>
          <a:p>
            <a:pPr lvl="2"/>
            <a:r>
              <a:rPr lang="en-US" dirty="0"/>
              <a:t>Most of the world’s food comes from three seeds: </a:t>
            </a:r>
            <a:r>
              <a:rPr lang="en-US" b="1" dirty="0"/>
              <a:t>wheat</a:t>
            </a:r>
            <a:r>
              <a:rPr lang="en-US" dirty="0"/>
              <a:t>, </a:t>
            </a:r>
            <a:r>
              <a:rPr lang="en-US" b="1" dirty="0"/>
              <a:t>rice</a:t>
            </a:r>
            <a:r>
              <a:rPr lang="en-US" dirty="0"/>
              <a:t>, and </a:t>
            </a:r>
            <a:r>
              <a:rPr lang="en-US" b="1" dirty="0"/>
              <a:t>corn</a:t>
            </a:r>
            <a:r>
              <a:rPr lang="en-US" dirty="0"/>
              <a:t>.</a:t>
            </a:r>
            <a:endParaRPr lang="en-US" sz="1800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1447800" cy="1773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86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Cotyledons</a:t>
            </a:r>
            <a:r>
              <a:rPr lang="en-US" dirty="0"/>
              <a:t>:  the seed leaf found inside a seed</a:t>
            </a:r>
            <a:endParaRPr lang="en-US" sz="2400" dirty="0"/>
          </a:p>
          <a:p>
            <a:pPr lvl="1"/>
            <a:r>
              <a:rPr lang="en-US" dirty="0"/>
              <a:t>A monocotyledon (or monocot for short) is a seed with only one seed leaf (like corn or rice)</a:t>
            </a:r>
            <a:endParaRPr lang="en-US" sz="2000" dirty="0"/>
          </a:p>
          <a:p>
            <a:pPr lvl="1"/>
            <a:r>
              <a:rPr lang="en-US" dirty="0"/>
              <a:t>A </a:t>
            </a:r>
            <a:r>
              <a:rPr lang="en-US" dirty="0" err="1"/>
              <a:t>dicotyledon</a:t>
            </a:r>
            <a:r>
              <a:rPr lang="en-US" dirty="0"/>
              <a:t> (or dicot) is a seed with two seed leaves (like most beans)</a:t>
            </a:r>
            <a:endParaRPr lang="en-US" sz="2000" dirty="0"/>
          </a:p>
          <a:p>
            <a:pPr lvl="0"/>
            <a:r>
              <a:rPr lang="en-US" b="1" dirty="0"/>
              <a:t>Radicle</a:t>
            </a:r>
            <a:r>
              <a:rPr lang="en-US" dirty="0"/>
              <a:t>: the part of the plant embryo that develops into the roots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2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Epicotyl</a:t>
            </a:r>
            <a:r>
              <a:rPr lang="en-US" dirty="0" smtClean="0"/>
              <a:t>: the part of the plant embryo that becomes the stem and leaves</a:t>
            </a:r>
            <a:endParaRPr lang="en-US" sz="2400" dirty="0" smtClean="0"/>
          </a:p>
          <a:p>
            <a:pPr lvl="0"/>
            <a:r>
              <a:rPr lang="en-US" b="1" dirty="0" smtClean="0"/>
              <a:t>Hypocotyl</a:t>
            </a:r>
            <a:r>
              <a:rPr lang="en-US" dirty="0" smtClean="0"/>
              <a:t>: the part of the plant embryo that pushes up through the soil and protects the epicotyl for bean plants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5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289.photobucket.com/albums/ll213/beccabooxox33/c1-1seed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6019800" cy="45898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1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majority of animals lay eggs. Eggs are a structure that contain: the </a:t>
            </a:r>
            <a:r>
              <a:rPr lang="en-US" b="1" dirty="0"/>
              <a:t>zygote</a:t>
            </a:r>
            <a:r>
              <a:rPr lang="en-US" dirty="0"/>
              <a:t>, some </a:t>
            </a:r>
            <a:r>
              <a:rPr lang="en-US" b="1" dirty="0"/>
              <a:t>nutrients</a:t>
            </a:r>
            <a:r>
              <a:rPr lang="en-US" dirty="0"/>
              <a:t>, and some form of </a:t>
            </a:r>
            <a:r>
              <a:rPr lang="en-US" b="1" dirty="0"/>
              <a:t>protection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306745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75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protect 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Some animals like turtles, or fish, try to </a:t>
            </a:r>
            <a:r>
              <a:rPr lang="en-US" b="1" dirty="0"/>
              <a:t>bury</a:t>
            </a:r>
            <a:r>
              <a:rPr lang="en-US" dirty="0"/>
              <a:t> their eggs to keep them safe from predators until they hatch.</a:t>
            </a:r>
          </a:p>
          <a:p>
            <a:pPr lvl="0"/>
            <a:r>
              <a:rPr lang="en-US" dirty="0"/>
              <a:t>Some other animals (usually aquatic) like frogs surround their eggs with a </a:t>
            </a:r>
            <a:r>
              <a:rPr lang="en-US" b="1" dirty="0"/>
              <a:t>jelly</a:t>
            </a:r>
            <a:r>
              <a:rPr lang="en-US" dirty="0"/>
              <a:t>, to anchor the eggs in place and provide a source of food for the newly hatched young.</a:t>
            </a:r>
          </a:p>
          <a:p>
            <a:endParaRPr lang="en-US" dirty="0"/>
          </a:p>
        </p:txBody>
      </p:sp>
      <p:sp>
        <p:nvSpPr>
          <p:cNvPr id="4" name="AutoShape 4" descr="data:image/jpeg;base64,/9j/4AAQSkZJRgABAQAAAQABAAD/2wCEAAkGBxESEhUUExMWEhUTGBcYGRgXFRcYGhoZFhgXFhkUFRYbHCghGBolHRUWITEhJSkrLi4uFyEzODMsNygtLiwBCgoKDg0OGxAQGy4lICQsLCwsLCwsLC4sLCwsLCwsLCwsLCwsLCwsLCwsLCwsLCwsLCwsLCwsLCwsLCwsLCwsLP/AABEIANQA7gMBIgACEQEDEQH/xAAbAAEAAgMBAQAAAAAAAAAAAAAABAUCAwYBB//EAEMQAAIBAgIHBQUHAQYGAwEAAAECAAMRBCEFEjFBUWFxBhMygZEiUmJyoTNCgrGywdGSI0NTk6LCFBVUc9LwJDTxB//EABkBAQADAQEAAAAAAAAAAAAAAAABAgMEBf/EACkRAAICAQQCAQQCAwEAAAAAAAABAhEDBBIhMUFRMhMiYXEUkUKBoQX/2gAMAwEAAhEDEQA/APuMREAREQBERAEREAREQBNWJxKU11nYKOJ/IcTykDH6WsSlIB3G0nwJ8xG0/CM+krBRu2u7Go/vHdyQbFHT6yLNYYnIm1tL1GypIFHv1L/SmMz5kSI4qN46rtyB1B6Lb85nEizpjiiiMdH0jtQN812/VeeDR1EbKaDmFAPqJKiC9I0ph9Xws6dKjfkSRJFPF4hNjiqODix8nXZ5qZjEFXji/BYYbTKEgODSY5DWtqk8A4y9bGWU5xlBFiLg7jPcLXej4PbTehOz/tk7Ohy6SbMJ4K5idFE0YTFJUXWQ3GwjYQeDDcZvknOIiIAiIgCIiAIiIAiYd8t7awvwuL+kzgEHTekP+HoVKttYoMhsuxIVQTuFyJwlLtdjQblqb8VKWHRSDceZPnO/0nglr0qlJshUUrfeL7GHMGx8p8or0Hpu1NxZ0NmH7jkRmOsxyuS6PR0GPFkuM1ydjhe3SH7Siyn4CHHlex+ktKHazBtl3hU/Ejj62t9Z82l3ofDgLr72+gjHOUnRtm0OKKtNncjT2E/6mj/mJ/MHT2E/6mj/AJqfzOXml8UoNgdZvdUazeg2Dmcp07Tk/jL2dTU7RYYbHL/IjsP6gLfWQG00+JBFJXpUwbFzbWa21adibZ7W5WHEaKGF2FtvDh1kqUbXgLBFGFKmFACiwG6ZxIGD0hruBdSHV3WxudVH7u7cmN7fKZU1bS4J8REEiJ4zAC5NgNpM8puGAIIIOwg3B6GAZREQBNVetqjjNshY/aJMVbJR4mNZW10ADb+DD3W/Y7vpOm0djkrJrLluKnap3qZyE2YXFtRfvFzGx195eIHvDaPMb5o4+jLNh3K12drEwpVAyhlIKsAQRsIOYImcocIiIgCIiAIiIB8ww9AEAuoNT75I9rXHiudt9a8mUq1RPBVqLbg5t6G4k7tbo96LGvTGtTfOoPcb3x8J38DnvlGukae86vWYt0z2sWzLjTpFxT0xi12Vtb56aH9IUyt0z3uJZXdqSuotrLTYXX3WvUN7E3mv/mFLc4Py+19BH/GX8KVG/AV/XaG2yY4scXaXJnhOzjuoJrAX4Uz/AOctKGhmVQvftYe6iD9QaYaP0hVICCjYjezgZcwt5N7qu22oqD4FufVsvpLRSXRlknJumaxomltYu/zubegsPpJOEWmF/s9XV2eza1x03zWNHJtfWqni7X/05KPISUoAyGQEtZmexEQAJxv/APPuy1bBtXeu2s1QhUAYsBTVmYEcNYte3KdlNJxSBtQnVO6+V/lOwwQ0m0zdERBJzvbvTDYTC98qh9WrSupNgw1wSpPA2tJnZWvUqYWlUqiz1QajAZAd4xewHAXk/G4OlWQpVRaiG11YXGRuMus3KoAsMgIK7fus9iIgsJFx65A8JKmNRLgjjJTpkoqonrLY24SNiNcEMt2AyZOI4r8XLfNi5d9nNIrTJouwUXvTJNgb31qYPEHO3BuU6acEjLUW4syn/wBsQd8k4LE1aR9ioQvut7aeV818jblKuJyZNO27idpEpaWmnH2lI296mQw6lTZvQGS6OmsOxsKqg+610b+lrGUOZwku0T4mKODmCD0mUFRERAKftWzjDtqkgEgPbbqE2bPdtHlOJpYGkvhpqPwifTKiBgVYAgggg7CDtBnH6T7N16eeHtVT3GazgcAxybzt1MpJHbpM0IXGX9lWBaeyLXOJQ2bD1FPyMR6i4+s09/XOyk/lTc/tM7/B6anB/wCS/tF3otrP1Bls7gbTac3hNDaQqEEIaY96oQg/pF2+klU9G1KjN3lW6KdWyAqGK5MSb62rrXG0XtvBmkOezlyyg5fa7/RIr6ULNqUBrtvY+FfmO88hn0k7CUSigMxdtpY7yeW4cBGGwyUxZQABwm6Wb9GYiIkATXXVCp1wCu/WtbrnNkEQCBSw1E/Z1GHJKrW8luQPSZnR4PiqVWHDvGH6bTbRwdNTcKAeNheb4FGFGkqAKosBuEziIAiIgCLxITPqV89lYf603ean/TANelabC1RbsALOo2299eJHDeJoRgQCDcHMES4lPjMKaRLoL0ybso+6TtdRw4jzEvGXhkp0aWwra2tT8R2r91uvA8/W8zpVb3FirDap2jry5jKT9HOCCQb3sb8RymeMwS1LXuGHhYZMOnEcjlJcqZN0yNTxWoDfMDP/APJWPiVrXJsb7ju5WmWlDUpIwqC4IsHUZdGXap55jmJQU33g+YmGadNUdWngpJsu1oqNns/KSv5SRTxddfDXqr+LX/WGlVR0gfvC/MSbTrK2w3lVKy08MfMUWCaZxY/vtb5qaH9IWS8L2san/wDYClTsZFIN+BW53XzvulM7gbTt2Deeg3zoOz+hSSalZbAiyodtiQSzDdewsNvS9peLZxanHhhDrk6eIiaHmCIiAQdNYo06RK+NrInzNkD0GbHkplRRphVCjYBab9LVdeuF3Ulufne4HmFB/rE1yrOzBGo2IiINhERAEREAREQBERAEREASNpHDd4hAyYWZTwYZj+OhMkxAIejsZ3ii+TDIg7QRkVPMGTJVaRomm3fL4T9oBtFtlQdNh5Z7s5uGxIYbd1+RHESWvKJIVfDNRbvKQum1qY3cWQfmvmM9sxcchTXBuJCxOkGJsuQ47z/EpMZh6nipE3vcpfJjxHBvod/GVcuDWOF+SxrVi5uZW4jRSE3T+zY+7sPVdnnkYwmkVbI+yRkb7jwI3GTgZndnTVFdg9Hrsru65+KkgZbc18QPQGdNovs1gKmYrtW5d4F+igMJVzB6SttAPUSVS8GGXFOXU2jvMDoqhR+zpqp42ux6scz6yZPnlCvVTwVqi8tcsP6XuB5S5wPasJlibAbqgFgT7rLuO/Lgdk0UkzzsulyQW58nVRESxzCeE2nsr9PVStBwMme1McjUIS/lcnygJWU2EbWDVDtqsX8jkvooUeU3zxVAAAyAyHQQzAC5lT0kqVHsQJrxNIsjKCVJGRG47jANkTRga+uiscjsYcGU6rDyIM3wBERAEREARE0UcWjsQt2ttIHs34a2wnpAN8REAREQBOc01QaiD3QJRs9UbUzzKD3eW7dOjkHHHMdJMVfBaPDs53BY4OBci+47jJsi4/Q9yWpWVjmVPhY8cvCeYkSjj2Q6lQEHgdvkdjDpMpRcOztjJS679EnG4APmPZf3uPJhvErhXekdVvYPX2TzU7/zlzSqq2w3ivQVxZlDDgR9RwMq0mTbRDp6R4j0m9cch326iWGikw+utOrh6Th2ChxTVXBOzWKgawJyvtz3zpx2Zwf+Av1/mWUH7OXJq1B1KP8A04oYpLgBgSdgGZPQbTL/AEN2d7274hPZtZKbDPd7bDccrAcCeNp0eE0dRpfZ0kp/Kir+QkqaKNHFm1byLalSEREscglNp17vSTgWc/hGqP1y5lBpJr4lvgpJ/rZyf0rIZpiVzRhK7TTsqq4Psq3tj4Wy1vI2PS8sZ46Aggi4OREhOmdxhhzdR0myQcADSPdMbjM0zxXbqn4l+oz4ydDBEwvs1Kq7jquPxDVP1W/nN9euiC7sqj4iB+cj1KBfEIA5QGm97AXOq1OwBOzxGWeGwNOnmqjW3sc2PVjnKuVGUsm3grv+YUvey46rW9bWm6hiEcXRlcfCQfW0tLyLitH0qhuy+0NjD2WHRhnI3FFn9o0zxmABJNgMyTuA3mR6pej9odenuqWsV5VAMrfEMuIG06XHfOV/u6Zz+Nxnq/KuV+JPKWXJspJrg8CmvmbrS3DYanNuCct+/hJ6KAAAAANgGQHQT2JJYRBMQBERAErcU12PpLCo1gTwlUTLwRaImuvQRxquoYcCL+c2RNCxU1NCAZ06jJyPtj8wfrMe5xKWuaTC6gklhYEgFiNU5C99u6XEwqprKVOwgj1FpR4o+i2+VUmXmieznduKlVxUZc1VV1VU2tfMkscznl0nQSJojEd5RpudrIt+trH63kuVqjyZzlJ3IREQVEREATnMQb4ityKL6Irf7p0c5yuLV6/NkPl3aD/aZDNsHzPYiJB2GvEUQ4seoI2gjYQdxkSjjGUsrqzhCAXRSwNxcBlW5DWtewtnu2Sc7gAk7ACT5TLQtIikpPiqXqN1c61vIEL0USrdGeSe3o16OUvUNWxVQuousCpNyCx1TmB7KjPhLKIlG7OWTt2IiJBBoxtbVQm2sbHLjlslXoakq0KQW1tRTlzFyfUybjT7XQSmxuH7tC6M9MKQzBWy1b+2QDsyucuEpHKlKmbY2olxIeN0lSpZMw1jsUZseijMz06PU+J6jdXb8haZUMBSTwoq322G3qd86VXk6SuWvWqsPZ1F4HNj5bFHM3PSXKiwhVA2C09kt2SIieO1hc7pBBFx1Td5yHMqj3JPGYzaKpGiEREsBERAOj7LN/8AHA91qi+jtLaU3ZQf2B/7lX9ZlzMWeXP5MREQVEREATn9IC2Jf4qdM+YaoD/tnQSh7QezVpPuYOh87MP0mDTC/vRriIlTuIelqgFIgm2vZBzLkKAOJzl2BbLhOO0pX1q9zmuHanlzulRz11SB6zsEcMAQbgi4I3g75nI586aaPYiJUwEREAgY3xeUjVUDKVOwgg+YtJOMPtTROSfyZoujHRjlqSE7dUA9VyP5STIWizYVF9yow8mtUH0eTZ3xdqzqi7QiIliRIGLrXyGwTLE4m+Q2cZFmkY+WXSERE0JEREARE1YpiFNtp9lfmY6q/UiQG6Oq7NJbDU/iu39TE/vLSVy4/DUEVDWpqFAUXddwtsvNR7R4X3yeYp1GHqFtMjy6bdltEg4PTFCq2qj3YgmxVlNhtNiBxEnQVqhERAEre0OGL0G1Rdks6jiVzKjqLjzllEEp07OPweKFhncHYesnSux+E7mqU+6faQ8ic16qfoRzmVDElcjmJZxvlHpJqStFSftKvHvG+tiPoRJWjdItQysXpHcPEnEqN6/D6cJHxZHfvbZUCv5gBD9FX1iYPs6PpxyY0mdZhcUlVdZGDDl+RG0HkZunFd3nrKSje8pKnzI2+cmUdK4lfvrUHxqAfVLD6StHFPRzXx5Opic+vaCrvoqelQ/us14rtFVCkikoy31D/wCMgz/j5PRY1muxMgaS0lToi7G7HwqPEx5Dhz2Tna+msS+QZaY+Bbn+pr/lIAXMk3JO0kkk9Sc5zbebZ149DN/LhF52cxztiHDn7Vdaw2ApYAD8JtztOonGdnmAxAJ+6j/UqJ0tTFk7Mp24otxLZYKM2o9EupVC7TINfEFuQmomeTdRSKpCIiXJEREAREQBIeKAd1TaB7bDpkoPU3P4ZJrVQqlmNgouTNOBpkAswsznWI4DYq+Q+t5AZvSmo2ADoAIqVABc9ABmSTsAG88o1iWCIpdzsUbepOxV5mdHofQgpnvKhD1d1vCgO5Bx4sc+gykN0ZZMqh+zHQGi2S9WoLVGFgvuLttzY7z0G7O6iJmefKTk7YiIggREQCFpbR4rJbYy5o3A8+IOw9ZyWYJVhqspsw4H9xvB3zupV6Z0UKo1kstVRkTsI91uXPdLJ0b4cux0+jjtJUzYVBmaeZHFT4h+R/DPFYEXGYMmZglWBVl2qdo/kc98rGTumt/dsfZPuk/cPAcPThK5I3yj08U0SIiJidAkXSL2S3GSZUY2trNlsGQ/mUk6RaCtkeInqUmqMKa7W2n3V3t/HOZpNukbSkoq2WfZ6jk9Q/eOqvypfPzYt6CXEwo0gihVFgosPKZz0Yx2qjzG7diIiWIEREAREQBET2joytihamwp072aoQSTxWkN54tu3XOyG6Kymoq2V9SoHa5IFKmdp++44cQv1PSXGB0VWrZ2NGn7zD2z8qHw9W9JeaL0BQoWIXXYCwZsyOSDYg6AectJRyOSeob+JE0fo6lQXVpra+ZJN2Y8WY5mS4iVOYREQBERAEREATCrUVQWYhQBckmwA4kzyvWVFZ2NlUEk8AMyZ8/07ja2LOZ1KI8NPPPg1Tid4GwdZWUqRthwvLKkZdp+0aViBQW2ocqxGZ4hF3qfi8hsMg0NKo41KwC3yufA3nuPI+pkWpgHHA9JEYbjMVmknye1DS41GosuWpvS41Ke4jNl6j7w5jPrtmynVVhdSCP/AHbwlLhq1Sn9m1h7pzXyH3fKTsKy4hiGoNrqLs9K5FviZbMOhBmicZ9cMpLdiX3dGONxl/ZXzP7CQJaLoimxstV7jaLrcdQVuJuTQlL72u/Itl5hbX85V4Jt8mi1EUuEUtFWqHVpjWO8/dXmx/bbOh0dgVpLYe0zZs28n9gNwkilSVRZQFA3AAD0Ezm+PEoGGTI59iIiamYiIgCIkfE46lT8bgHhe5/pGcgEia69dUGsxCjify5yoxGm2OVNLD3n/ZBn626Sue7HWdi7cTu5KNijpMZ54rrk2hhlL8HcaC0cMSoqsf7I3soPtNY2Ov7o+Hbx4Tq6aBQAAABkABYAcAJ887F6W7mt3bH+zrGw+GpuPQ7Dztzn0WIz3KzzNVCUMjUv9foRESTmEREAREQBERAEREAoe2Wt3C+5rqX5KASCeWsEnLg32Zz6KRK2p2fwjG5oU7ngoHraVcbOvT6n6Sqji3cDMkAczaRauFatY0UaofhBIP4vD9Z9CoaGwyG60KSnjqLf1teTwJX6afZq/wD0JL4o4PRfYqoxBrsKa+4hux+Z9i+V+s7PAYGlRQJSQIo4bzxJ2k8zJMS0YqPRyZc08ruTI2L0fRq/aU1e2wlQSOYO0HpKyr2ap/ceon4tcf67n6y8iWM1JrpnMVOztceGrTb5kZT6hj+U0toXFj7lI9KrfvTnWxJ3M1Wea8nIDROK/wAJf8wfxB0Tiv8ACX/MH8Tr4k7mT/ImckuhcWfu0l61WP0FP95vp9nKx8VZF+SmT9Wb9p00SNzKvPN+SlpdmqQ8bVKnVtUei2mvTvZynVoalJEpuh1ksAovvU23Nv8AI7pfRIfPZVZJJqV8nyKhhGZiCCpUkNfaCNotxljSwiLuv1znYae0H3p7ylYVN4OxwNx4NwPry5S9iVIKsu1SLEeXDnsmH09p7OLVLKvz6MatFWBBG3hkRzB3EcZ2/Z/HmtRVm8a+y/zLkTyvt85xkuuxrkVa67itN/xEupPmFX0l4dmGthcN3o6uIiaHlCIiAIiIAiIgCIiAIiIAiIgCIiAIiIAiIgCIiAIiIAiIgCRNIaNpVwBUQNbYdjL8rDMTyIHR847YVmwThaZ1wb/aZ2twIt9bzs+xmGXuBV2vWCljyF7KOAGsfWIkJcm88k5QSbOgiIkmAiIgCIi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ESEhUUExMWEhUTGBcYGRgXFRcYGhoZFhgXFhkUFRYbHCghGBolHRUWITEhJSkrLi4uFyEzODMsNygtLiwBCgoKDg0OGxAQGy4lICQsLCwsLCwsLC4sLCwsLCwsLCwsLCwsLCwsLCwsLCwsLCwsLCwsLCwsLCwsLCwsLCwsLP/AABEIANQA7gMBIgACEQEDEQH/xAAbAAEAAgMBAQAAAAAAAAAAAAAABAUCAwYBB//EAEMQAAIBAgIHBQUHAQYGAwEAAAECAAMRBCEFEjFBUWFxBhMygZEiUmJyoTNCgrGywdGSI0NTk6LCFBVUc9LwJDTxB//EABkBAQADAQEAAAAAAAAAAAAAAAABAgMEBf/EACkRAAICAQQCAQQCAwEAAAAAAAABAhEDBBIhMUFRMhMiYXEUkUKBoQX/2gAMAwEAAhEDEQA/APuMREAREQBERAEREAREQBNWJxKU11nYKOJ/IcTykDH6WsSlIB3G0nwJ8xG0/CM+krBRu2u7Go/vHdyQbFHT6yLNYYnIm1tL1GypIFHv1L/SmMz5kSI4qN46rtyB1B6Lb85nEizpjiiiMdH0jtQN812/VeeDR1EbKaDmFAPqJKiC9I0ph9Xws6dKjfkSRJFPF4hNjiqODix8nXZ5qZjEFXji/BYYbTKEgODSY5DWtqk8A4y9bGWU5xlBFiLg7jPcLXej4PbTehOz/tk7Ohy6SbMJ4K5idFE0YTFJUXWQ3GwjYQeDDcZvknOIiIAiIgCIiAIiIAiYd8t7awvwuL+kzgEHTekP+HoVKttYoMhsuxIVQTuFyJwlLtdjQblqb8VKWHRSDceZPnO/0nglr0qlJshUUrfeL7GHMGx8p8or0Hpu1NxZ0NmH7jkRmOsxyuS6PR0GPFkuM1ydjhe3SH7Siyn4CHHlex+ktKHazBtl3hU/Ejj62t9Z82l3ofDgLr72+gjHOUnRtm0OKKtNncjT2E/6mj/mJ/MHT2E/6mj/AJqfzOXml8UoNgdZvdUazeg2Dmcp07Tk/jL2dTU7RYYbHL/IjsP6gLfWQG00+JBFJXpUwbFzbWa21adibZ7W5WHEaKGF2FtvDh1kqUbXgLBFGFKmFACiwG6ZxIGD0hruBdSHV3WxudVH7u7cmN7fKZU1bS4J8REEiJ4zAC5NgNpM8puGAIIIOwg3B6GAZREQBNVetqjjNshY/aJMVbJR4mNZW10ADb+DD3W/Y7vpOm0djkrJrLluKnap3qZyE2YXFtRfvFzGx195eIHvDaPMb5o4+jLNh3K12drEwpVAyhlIKsAQRsIOYImcocIiIgCIiAIiIB8ww9AEAuoNT75I9rXHiudt9a8mUq1RPBVqLbg5t6G4k7tbo96LGvTGtTfOoPcb3x8J38DnvlGukae86vWYt0z2sWzLjTpFxT0xi12Vtb56aH9IUyt0z3uJZXdqSuotrLTYXX3WvUN7E3mv/mFLc4Py+19BH/GX8KVG/AV/XaG2yY4scXaXJnhOzjuoJrAX4Uz/AOctKGhmVQvftYe6iD9QaYaP0hVICCjYjezgZcwt5N7qu22oqD4FufVsvpLRSXRlknJumaxomltYu/zubegsPpJOEWmF/s9XV2eza1x03zWNHJtfWqni7X/05KPISUoAyGQEtZmexEQAJxv/APPuy1bBtXeu2s1QhUAYsBTVmYEcNYte3KdlNJxSBtQnVO6+V/lOwwQ0m0zdERBJzvbvTDYTC98qh9WrSupNgw1wSpPA2tJnZWvUqYWlUqiz1QajAZAd4xewHAXk/G4OlWQpVRaiG11YXGRuMus3KoAsMgIK7fus9iIgsJFx65A8JKmNRLgjjJTpkoqonrLY24SNiNcEMt2AyZOI4r8XLfNi5d9nNIrTJouwUXvTJNgb31qYPEHO3BuU6acEjLUW4syn/wBsQd8k4LE1aR9ioQvut7aeV818jblKuJyZNO27idpEpaWmnH2lI296mQw6lTZvQGS6OmsOxsKqg+610b+lrGUOZwku0T4mKODmCD0mUFRERAKftWzjDtqkgEgPbbqE2bPdtHlOJpYGkvhpqPwifTKiBgVYAgggg7CDtBnH6T7N16eeHtVT3GazgcAxybzt1MpJHbpM0IXGX9lWBaeyLXOJQ2bD1FPyMR6i4+s09/XOyk/lTc/tM7/B6anB/wCS/tF3otrP1Bls7gbTac3hNDaQqEEIaY96oQg/pF2+klU9G1KjN3lW6KdWyAqGK5MSb62rrXG0XtvBmkOezlyyg5fa7/RIr6ULNqUBrtvY+FfmO88hn0k7CUSigMxdtpY7yeW4cBGGwyUxZQABwm6Wb9GYiIkATXXVCp1wCu/WtbrnNkEQCBSw1E/Z1GHJKrW8luQPSZnR4PiqVWHDvGH6bTbRwdNTcKAeNheb4FGFGkqAKosBuEziIAiIgCLxITPqV89lYf603ean/TANelabC1RbsALOo2299eJHDeJoRgQCDcHMES4lPjMKaRLoL0ybso+6TtdRw4jzEvGXhkp0aWwra2tT8R2r91uvA8/W8zpVb3FirDap2jry5jKT9HOCCQb3sb8RymeMwS1LXuGHhYZMOnEcjlJcqZN0yNTxWoDfMDP/APJWPiVrXJsb7ju5WmWlDUpIwqC4IsHUZdGXap55jmJQU33g+YmGadNUdWngpJsu1oqNns/KSv5SRTxddfDXqr+LX/WGlVR0gfvC/MSbTrK2w3lVKy08MfMUWCaZxY/vtb5qaH9IWS8L2san/wDYClTsZFIN+BW53XzvulM7gbTt2Deeg3zoOz+hSSalZbAiyodtiQSzDdewsNvS9peLZxanHhhDrk6eIiaHmCIiAQdNYo06RK+NrInzNkD0GbHkplRRphVCjYBab9LVdeuF3Ulufne4HmFB/rE1yrOzBGo2IiINhERAEREAREQBERAEREASNpHDd4hAyYWZTwYZj+OhMkxAIejsZ3ii+TDIg7QRkVPMGTJVaRomm3fL4T9oBtFtlQdNh5Z7s5uGxIYbd1+RHESWvKJIVfDNRbvKQum1qY3cWQfmvmM9sxcchTXBuJCxOkGJsuQ47z/EpMZh6nipE3vcpfJjxHBvod/GVcuDWOF+SxrVi5uZW4jRSE3T+zY+7sPVdnnkYwmkVbI+yRkb7jwI3GTgZndnTVFdg9Hrsru65+KkgZbc18QPQGdNovs1gKmYrtW5d4F+igMJVzB6SttAPUSVS8GGXFOXU2jvMDoqhR+zpqp42ux6scz6yZPnlCvVTwVqi8tcsP6XuB5S5wPasJlibAbqgFgT7rLuO/Lgdk0UkzzsulyQW58nVRESxzCeE2nsr9PVStBwMme1McjUIS/lcnygJWU2EbWDVDtqsX8jkvooUeU3zxVAAAyAyHQQzAC5lT0kqVHsQJrxNIsjKCVJGRG47jANkTRga+uiscjsYcGU6rDyIM3wBERAEREARE0UcWjsQt2ttIHs34a2wnpAN8REAREQBOc01QaiD3QJRs9UbUzzKD3eW7dOjkHHHMdJMVfBaPDs53BY4OBci+47jJsi4/Q9yWpWVjmVPhY8cvCeYkSjj2Q6lQEHgdvkdjDpMpRcOztjJS679EnG4APmPZf3uPJhvErhXekdVvYPX2TzU7/zlzSqq2w3ivQVxZlDDgR9RwMq0mTbRDp6R4j0m9cch326iWGikw+utOrh6Th2ChxTVXBOzWKgawJyvtz3zpx2Zwf+Av1/mWUH7OXJq1B1KP8A04oYpLgBgSdgGZPQbTL/AEN2d7274hPZtZKbDPd7bDccrAcCeNp0eE0dRpfZ0kp/Kir+QkqaKNHFm1byLalSEREscglNp17vSTgWc/hGqP1y5lBpJr4lvgpJ/rZyf0rIZpiVzRhK7TTsqq4Psq3tj4Wy1vI2PS8sZ46Aggi4OREhOmdxhhzdR0myQcADSPdMbjM0zxXbqn4l+oz4ydDBEwvs1Kq7jquPxDVP1W/nN9euiC7sqj4iB+cj1KBfEIA5QGm97AXOq1OwBOzxGWeGwNOnmqjW3sc2PVjnKuVGUsm3grv+YUvey46rW9bWm6hiEcXRlcfCQfW0tLyLitH0qhuy+0NjD2WHRhnI3FFn9o0zxmABJNgMyTuA3mR6pej9odenuqWsV5VAMrfEMuIG06XHfOV/u6Zz+Nxnq/KuV+JPKWXJspJrg8CmvmbrS3DYanNuCct+/hJ6KAAAAANgGQHQT2JJYRBMQBERAErcU12PpLCo1gTwlUTLwRaImuvQRxquoYcCL+c2RNCxU1NCAZ06jJyPtj8wfrMe5xKWuaTC6gklhYEgFiNU5C99u6XEwqprKVOwgj1FpR4o+i2+VUmXmieznduKlVxUZc1VV1VU2tfMkscznl0nQSJojEd5RpudrIt+trH63kuVqjyZzlJ3IREQVEREATnMQb4ityKL6Irf7p0c5yuLV6/NkPl3aD/aZDNsHzPYiJB2GvEUQ4seoI2gjYQdxkSjjGUsrqzhCAXRSwNxcBlW5DWtewtnu2Sc7gAk7ACT5TLQtIikpPiqXqN1c61vIEL0USrdGeSe3o16OUvUNWxVQuousCpNyCx1TmB7KjPhLKIlG7OWTt2IiJBBoxtbVQm2sbHLjlslXoakq0KQW1tRTlzFyfUybjT7XQSmxuH7tC6M9MKQzBWy1b+2QDsyucuEpHKlKmbY2olxIeN0lSpZMw1jsUZseijMz06PU+J6jdXb8haZUMBSTwoq322G3qd86VXk6SuWvWqsPZ1F4HNj5bFHM3PSXKiwhVA2C09kt2SIieO1hc7pBBFx1Td5yHMqj3JPGYzaKpGiEREsBERAOj7LN/8AHA91qi+jtLaU3ZQf2B/7lX9ZlzMWeXP5MREQVEREATn9IC2Jf4qdM+YaoD/tnQSh7QezVpPuYOh87MP0mDTC/vRriIlTuIelqgFIgm2vZBzLkKAOJzl2BbLhOO0pX1q9zmuHanlzulRz11SB6zsEcMAQbgi4I3g75nI586aaPYiJUwEREAgY3xeUjVUDKVOwgg+YtJOMPtTROSfyZoujHRjlqSE7dUA9VyP5STIWizYVF9yow8mtUH0eTZ3xdqzqi7QiIliRIGLrXyGwTLE4m+Q2cZFmkY+WXSERE0JEREARE1YpiFNtp9lfmY6q/UiQG6Oq7NJbDU/iu39TE/vLSVy4/DUEVDWpqFAUXddwtsvNR7R4X3yeYp1GHqFtMjy6bdltEg4PTFCq2qj3YgmxVlNhtNiBxEnQVqhERAEre0OGL0G1Rdks6jiVzKjqLjzllEEp07OPweKFhncHYesnSux+E7mqU+6faQ8ic16qfoRzmVDElcjmJZxvlHpJqStFSftKvHvG+tiPoRJWjdItQysXpHcPEnEqN6/D6cJHxZHfvbZUCv5gBD9FX1iYPs6PpxyY0mdZhcUlVdZGDDl+RG0HkZunFd3nrKSje8pKnzI2+cmUdK4lfvrUHxqAfVLD6StHFPRzXx5Opic+vaCrvoqelQ/us14rtFVCkikoy31D/wCMgz/j5PRY1muxMgaS0lToi7G7HwqPEx5Dhz2Tna+msS+QZaY+Bbn+pr/lIAXMk3JO0kkk9Sc5zbebZ149DN/LhF52cxztiHDn7Vdaw2ApYAD8JtztOonGdnmAxAJ+6j/UqJ0tTFk7Mp24otxLZYKM2o9EupVC7TINfEFuQmomeTdRSKpCIiXJEREAREQBIeKAd1TaB7bDpkoPU3P4ZJrVQqlmNgouTNOBpkAswsznWI4DYq+Q+t5AZvSmo2ADoAIqVABc9ABmSTsAG88o1iWCIpdzsUbepOxV5mdHofQgpnvKhD1d1vCgO5Bx4sc+gykN0ZZMqh+zHQGi2S9WoLVGFgvuLttzY7z0G7O6iJmefKTk7YiIggREQCFpbR4rJbYy5o3A8+IOw9ZyWYJVhqspsw4H9xvB3zupV6Z0UKo1kstVRkTsI91uXPdLJ0b4cux0+jjtJUzYVBmaeZHFT4h+R/DPFYEXGYMmZglWBVl2qdo/kc98rGTumt/dsfZPuk/cPAcPThK5I3yj08U0SIiJidAkXSL2S3GSZUY2trNlsGQ/mUk6RaCtkeInqUmqMKa7W2n3V3t/HOZpNukbSkoq2WfZ6jk9Q/eOqvypfPzYt6CXEwo0gihVFgosPKZz0Yx2qjzG7diIiWIEREAREQBET2joytihamwp072aoQSTxWkN54tu3XOyG6Kymoq2V9SoHa5IFKmdp++44cQv1PSXGB0VWrZ2NGn7zD2z8qHw9W9JeaL0BQoWIXXYCwZsyOSDYg6AectJRyOSeob+JE0fo6lQXVpra+ZJN2Y8WY5mS4iVOYREQBERAEREATCrUVQWYhQBckmwA4kzyvWVFZ2NlUEk8AMyZ8/07ja2LOZ1KI8NPPPg1Tid4GwdZWUqRthwvLKkZdp+0aViBQW2ocqxGZ4hF3qfi8hsMg0NKo41KwC3yufA3nuPI+pkWpgHHA9JEYbjMVmknye1DS41GosuWpvS41Ke4jNl6j7w5jPrtmynVVhdSCP/AHbwlLhq1Sn9m1h7pzXyH3fKTsKy4hiGoNrqLs9K5FviZbMOhBmicZ9cMpLdiX3dGONxl/ZXzP7CQJaLoimxstV7jaLrcdQVuJuTQlL72u/Itl5hbX85V4Jt8mi1EUuEUtFWqHVpjWO8/dXmx/bbOh0dgVpLYe0zZs28n9gNwkilSVRZQFA3AAD0Ezm+PEoGGTI59iIiamYiIgCIkfE46lT8bgHhe5/pGcgEia69dUGsxCjify5yoxGm2OVNLD3n/ZBn626Sue7HWdi7cTu5KNijpMZ54rrk2hhlL8HcaC0cMSoqsf7I3soPtNY2Ov7o+Hbx4Tq6aBQAAABkABYAcAJ887F6W7mt3bH+zrGw+GpuPQ7Dztzn0WIz3KzzNVCUMjUv9foRESTmEREAREQBERAEREAoe2Wt3C+5rqX5KASCeWsEnLg32Zz6KRK2p2fwjG5oU7ngoHraVcbOvT6n6Sqji3cDMkAczaRauFatY0UaofhBIP4vD9Z9CoaGwyG60KSnjqLf1teTwJX6afZq/wD0JL4o4PRfYqoxBrsKa+4hux+Z9i+V+s7PAYGlRQJSQIo4bzxJ2k8zJMS0YqPRyZc08ruTI2L0fRq/aU1e2wlQSOYO0HpKyr2ap/ceon4tcf67n6y8iWM1JrpnMVOztceGrTb5kZT6hj+U0toXFj7lI9KrfvTnWxJ3M1Wea8nIDROK/wAJf8wfxB0Tiv8ACX/MH8Tr4k7mT/ImckuhcWfu0l61WP0FP95vp9nKx8VZF+SmT9Wb9p00SNzKvPN+SlpdmqQ8bVKnVtUei2mvTvZynVoalJEpuh1ksAovvU23Nv8AI7pfRIfPZVZJJqV8nyKhhGZiCCpUkNfaCNotxljSwiLuv1znYae0H3p7ylYVN4OxwNx4NwPry5S9iVIKsu1SLEeXDnsmH09p7OLVLKvz6MatFWBBG3hkRzB3EcZ2/Z/HmtRVm8a+y/zLkTyvt85xkuuxrkVa67itN/xEupPmFX0l4dmGthcN3o6uIiaHlCIiAIiIAiIgCIiAIiIAiIgCIiAIiIAiIgCIiAIiIAiIgCRNIaNpVwBUQNbYdjL8rDMTyIHR847YVmwThaZ1wb/aZ2twIt9bzs+xmGXuBV2vWCljyF7KOAGsfWIkJcm88k5QSbOgiIkmAiIgCIiA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ESEhUUExMWEhUTGBcYGRgXFRcYGhoZFhgXFhkUFRYbHCghGBolHRUWITEhJSkrLi4uFyEzODMsNygtLiwBCgoKDg0OGxAQGy4lICQsLCwsLCwsLC4sLCwsLCwsLCwsLCwsLCwsLCwsLCwsLCwsLCwsLCwsLCwsLCwsLCwsLP/AABEIANQA7gMBIgACEQEDEQH/xAAbAAEAAgMBAQAAAAAAAAAAAAAABAUCAwYBB//EAEMQAAIBAgIHBQUHAQYGAwEAAAECAAMRBCEFEjFBUWFxBhMygZEiUmJyoTNCgrGywdGSI0NTk6LCFBVUc9LwJDTxB//EABkBAQADAQEAAAAAAAAAAAAAAAABAgMEBf/EACkRAAICAQQCAQQCAwEAAAAAAAABAhEDBBIhMUFRMhMiYXEUkUKBoQX/2gAMAwEAAhEDEQA/APuMREAREQBERAEREAREQBNWJxKU11nYKOJ/IcTykDH6WsSlIB3G0nwJ8xG0/CM+krBRu2u7Go/vHdyQbFHT6yLNYYnIm1tL1GypIFHv1L/SmMz5kSI4qN46rtyB1B6Lb85nEizpjiiiMdH0jtQN812/VeeDR1EbKaDmFAPqJKiC9I0ph9Xws6dKjfkSRJFPF4hNjiqODix8nXZ5qZjEFXji/BYYbTKEgODSY5DWtqk8A4y9bGWU5xlBFiLg7jPcLXej4PbTehOz/tk7Ohy6SbMJ4K5idFE0YTFJUXWQ3GwjYQeDDcZvknOIiIAiIgCIiAIiIAiYd8t7awvwuL+kzgEHTekP+HoVKttYoMhsuxIVQTuFyJwlLtdjQblqb8VKWHRSDceZPnO/0nglr0qlJshUUrfeL7GHMGx8p8or0Hpu1NxZ0NmH7jkRmOsxyuS6PR0GPFkuM1ydjhe3SH7Siyn4CHHlex+ktKHazBtl3hU/Ejj62t9Z82l3ofDgLr72+gjHOUnRtm0OKKtNncjT2E/6mj/mJ/MHT2E/6mj/AJqfzOXml8UoNgdZvdUazeg2Dmcp07Tk/jL2dTU7RYYbHL/IjsP6gLfWQG00+JBFJXpUwbFzbWa21adibZ7W5WHEaKGF2FtvDh1kqUbXgLBFGFKmFACiwG6ZxIGD0hruBdSHV3WxudVH7u7cmN7fKZU1bS4J8REEiJ4zAC5NgNpM8puGAIIIOwg3B6GAZREQBNVetqjjNshY/aJMVbJR4mNZW10ADb+DD3W/Y7vpOm0djkrJrLluKnap3qZyE2YXFtRfvFzGx195eIHvDaPMb5o4+jLNh3K12drEwpVAyhlIKsAQRsIOYImcocIiIgCIiAIiIB8ww9AEAuoNT75I9rXHiudt9a8mUq1RPBVqLbg5t6G4k7tbo96LGvTGtTfOoPcb3x8J38DnvlGukae86vWYt0z2sWzLjTpFxT0xi12Vtb56aH9IUyt0z3uJZXdqSuotrLTYXX3WvUN7E3mv/mFLc4Py+19BH/GX8KVG/AV/XaG2yY4scXaXJnhOzjuoJrAX4Uz/AOctKGhmVQvftYe6iD9QaYaP0hVICCjYjezgZcwt5N7qu22oqD4FufVsvpLRSXRlknJumaxomltYu/zubegsPpJOEWmF/s9XV2eza1x03zWNHJtfWqni7X/05KPISUoAyGQEtZmexEQAJxv/APPuy1bBtXeu2s1QhUAYsBTVmYEcNYte3KdlNJxSBtQnVO6+V/lOwwQ0m0zdERBJzvbvTDYTC98qh9WrSupNgw1wSpPA2tJnZWvUqYWlUqiz1QajAZAd4xewHAXk/G4OlWQpVRaiG11YXGRuMus3KoAsMgIK7fus9iIgsJFx65A8JKmNRLgjjJTpkoqonrLY24SNiNcEMt2AyZOI4r8XLfNi5d9nNIrTJouwUXvTJNgb31qYPEHO3BuU6acEjLUW4syn/wBsQd8k4LE1aR9ioQvut7aeV818jblKuJyZNO27idpEpaWmnH2lI296mQw6lTZvQGS6OmsOxsKqg+610b+lrGUOZwku0T4mKODmCD0mUFRERAKftWzjDtqkgEgPbbqE2bPdtHlOJpYGkvhpqPwifTKiBgVYAgggg7CDtBnH6T7N16eeHtVT3GazgcAxybzt1MpJHbpM0IXGX9lWBaeyLXOJQ2bD1FPyMR6i4+s09/XOyk/lTc/tM7/B6anB/wCS/tF3otrP1Bls7gbTac3hNDaQqEEIaY96oQg/pF2+klU9G1KjN3lW6KdWyAqGK5MSb62rrXG0XtvBmkOezlyyg5fa7/RIr6ULNqUBrtvY+FfmO88hn0k7CUSigMxdtpY7yeW4cBGGwyUxZQABwm6Wb9GYiIkATXXVCp1wCu/WtbrnNkEQCBSw1E/Z1GHJKrW8luQPSZnR4PiqVWHDvGH6bTbRwdNTcKAeNheb4FGFGkqAKosBuEziIAiIgCLxITPqV89lYf603ean/TANelabC1RbsALOo2299eJHDeJoRgQCDcHMES4lPjMKaRLoL0ybso+6TtdRw4jzEvGXhkp0aWwra2tT8R2r91uvA8/W8zpVb3FirDap2jry5jKT9HOCCQb3sb8RymeMwS1LXuGHhYZMOnEcjlJcqZN0yNTxWoDfMDP/APJWPiVrXJsb7ju5WmWlDUpIwqC4IsHUZdGXap55jmJQU33g+YmGadNUdWngpJsu1oqNns/KSv5SRTxddfDXqr+LX/WGlVR0gfvC/MSbTrK2w3lVKy08MfMUWCaZxY/vtb5qaH9IWS8L2san/wDYClTsZFIN+BW53XzvulM7gbTt2Deeg3zoOz+hSSalZbAiyodtiQSzDdewsNvS9peLZxanHhhDrk6eIiaHmCIiAQdNYo06RK+NrInzNkD0GbHkplRRphVCjYBab9LVdeuF3Ulufne4HmFB/rE1yrOzBGo2IiINhERAEREAREQBERAEREASNpHDd4hAyYWZTwYZj+OhMkxAIejsZ3ii+TDIg7QRkVPMGTJVaRomm3fL4T9oBtFtlQdNh5Z7s5uGxIYbd1+RHESWvKJIVfDNRbvKQum1qY3cWQfmvmM9sxcchTXBuJCxOkGJsuQ47z/EpMZh6nipE3vcpfJjxHBvod/GVcuDWOF+SxrVi5uZW4jRSE3T+zY+7sPVdnnkYwmkVbI+yRkb7jwI3GTgZndnTVFdg9Hrsru65+KkgZbc18QPQGdNovs1gKmYrtW5d4F+igMJVzB6SttAPUSVS8GGXFOXU2jvMDoqhR+zpqp42ux6scz6yZPnlCvVTwVqi8tcsP6XuB5S5wPasJlibAbqgFgT7rLuO/Lgdk0UkzzsulyQW58nVRESxzCeE2nsr9PVStBwMme1McjUIS/lcnygJWU2EbWDVDtqsX8jkvooUeU3zxVAAAyAyHQQzAC5lT0kqVHsQJrxNIsjKCVJGRG47jANkTRga+uiscjsYcGU6rDyIM3wBERAEREARE0UcWjsQt2ttIHs34a2wnpAN8REAREQBOc01QaiD3QJRs9UbUzzKD3eW7dOjkHHHMdJMVfBaPDs53BY4OBci+47jJsi4/Q9yWpWVjmVPhY8cvCeYkSjj2Q6lQEHgdvkdjDpMpRcOztjJS679EnG4APmPZf3uPJhvErhXekdVvYPX2TzU7/zlzSqq2w3ivQVxZlDDgR9RwMq0mTbRDp6R4j0m9cch326iWGikw+utOrh6Th2ChxTVXBOzWKgawJyvtz3zpx2Zwf+Av1/mWUH7OXJq1B1KP8A04oYpLgBgSdgGZPQbTL/AEN2d7274hPZtZKbDPd7bDccrAcCeNp0eE0dRpfZ0kp/Kir+QkqaKNHFm1byLalSEREscglNp17vSTgWc/hGqP1y5lBpJr4lvgpJ/rZyf0rIZpiVzRhK7TTsqq4Psq3tj4Wy1vI2PS8sZ46Aggi4OREhOmdxhhzdR0myQcADSPdMbjM0zxXbqn4l+oz4ydDBEwvs1Kq7jquPxDVP1W/nN9euiC7sqj4iB+cj1KBfEIA5QGm97AXOq1OwBOzxGWeGwNOnmqjW3sc2PVjnKuVGUsm3grv+YUvey46rW9bWm6hiEcXRlcfCQfW0tLyLitH0qhuy+0NjD2WHRhnI3FFn9o0zxmABJNgMyTuA3mR6pej9odenuqWsV5VAMrfEMuIG06XHfOV/u6Zz+Nxnq/KuV+JPKWXJspJrg8CmvmbrS3DYanNuCct+/hJ6KAAAAANgGQHQT2JJYRBMQBERAErcU12PpLCo1gTwlUTLwRaImuvQRxquoYcCL+c2RNCxU1NCAZ06jJyPtj8wfrMe5xKWuaTC6gklhYEgFiNU5C99u6XEwqprKVOwgj1FpR4o+i2+VUmXmieznduKlVxUZc1VV1VU2tfMkscznl0nQSJojEd5RpudrIt+trH63kuVqjyZzlJ3IREQVEREATnMQb4ityKL6Irf7p0c5yuLV6/NkPl3aD/aZDNsHzPYiJB2GvEUQ4seoI2gjYQdxkSjjGUsrqzhCAXRSwNxcBlW5DWtewtnu2Sc7gAk7ACT5TLQtIikpPiqXqN1c61vIEL0USrdGeSe3o16OUvUNWxVQuousCpNyCx1TmB7KjPhLKIlG7OWTt2IiJBBoxtbVQm2sbHLjlslXoakq0KQW1tRTlzFyfUybjT7XQSmxuH7tC6M9MKQzBWy1b+2QDsyucuEpHKlKmbY2olxIeN0lSpZMw1jsUZseijMz06PU+J6jdXb8haZUMBSTwoq322G3qd86VXk6SuWvWqsPZ1F4HNj5bFHM3PSXKiwhVA2C09kt2SIieO1hc7pBBFx1Td5yHMqj3JPGYzaKpGiEREsBERAOj7LN/8AHA91qi+jtLaU3ZQf2B/7lX9ZlzMWeXP5MREQVEREATn9IC2Jf4qdM+YaoD/tnQSh7QezVpPuYOh87MP0mDTC/vRriIlTuIelqgFIgm2vZBzLkKAOJzl2BbLhOO0pX1q9zmuHanlzulRz11SB6zsEcMAQbgi4I3g75nI586aaPYiJUwEREAgY3xeUjVUDKVOwgg+YtJOMPtTROSfyZoujHRjlqSE7dUA9VyP5STIWizYVF9yow8mtUH0eTZ3xdqzqi7QiIliRIGLrXyGwTLE4m+Q2cZFmkY+WXSERE0JEREARE1YpiFNtp9lfmY6q/UiQG6Oq7NJbDU/iu39TE/vLSVy4/DUEVDWpqFAUXddwtsvNR7R4X3yeYp1GHqFtMjy6bdltEg4PTFCq2qj3YgmxVlNhtNiBxEnQVqhERAEre0OGL0G1Rdks6jiVzKjqLjzllEEp07OPweKFhncHYesnSux+E7mqU+6faQ8ic16qfoRzmVDElcjmJZxvlHpJqStFSftKvHvG+tiPoRJWjdItQysXpHcPEnEqN6/D6cJHxZHfvbZUCv5gBD9FX1iYPs6PpxyY0mdZhcUlVdZGDDl+RG0HkZunFd3nrKSje8pKnzI2+cmUdK4lfvrUHxqAfVLD6StHFPRzXx5Opic+vaCrvoqelQ/us14rtFVCkikoy31D/wCMgz/j5PRY1muxMgaS0lToi7G7HwqPEx5Dhz2Tna+msS+QZaY+Bbn+pr/lIAXMk3JO0kkk9Sc5zbebZ149DN/LhF52cxztiHDn7Vdaw2ApYAD8JtztOonGdnmAxAJ+6j/UqJ0tTFk7Mp24otxLZYKM2o9EupVC7TINfEFuQmomeTdRSKpCIiXJEREAREQBIeKAd1TaB7bDpkoPU3P4ZJrVQqlmNgouTNOBpkAswsznWI4DYq+Q+t5AZvSmo2ADoAIqVABc9ABmSTsAG88o1iWCIpdzsUbepOxV5mdHofQgpnvKhD1d1vCgO5Bx4sc+gykN0ZZMqh+zHQGi2S9WoLVGFgvuLttzY7z0G7O6iJmefKTk7YiIggREQCFpbR4rJbYy5o3A8+IOw9ZyWYJVhqspsw4H9xvB3zupV6Z0UKo1kstVRkTsI91uXPdLJ0b4cux0+jjtJUzYVBmaeZHFT4h+R/DPFYEXGYMmZglWBVl2qdo/kc98rGTumt/dsfZPuk/cPAcPThK5I3yj08U0SIiJidAkXSL2S3GSZUY2trNlsGQ/mUk6RaCtkeInqUmqMKa7W2n3V3t/HOZpNukbSkoq2WfZ6jk9Q/eOqvypfPzYt6CXEwo0gihVFgosPKZz0Yx2qjzG7diIiWIEREAREQBET2joytihamwp072aoQSTxWkN54tu3XOyG6Kymoq2V9SoHa5IFKmdp++44cQv1PSXGB0VWrZ2NGn7zD2z8qHw9W9JeaL0BQoWIXXYCwZsyOSDYg6AectJRyOSeob+JE0fo6lQXVpra+ZJN2Y8WY5mS4iVOYREQBERAEREATCrUVQWYhQBckmwA4kzyvWVFZ2NlUEk8AMyZ8/07ja2LOZ1KI8NPPPg1Tid4GwdZWUqRthwvLKkZdp+0aViBQW2ocqxGZ4hF3qfi8hsMg0NKo41KwC3yufA3nuPI+pkWpgHHA9JEYbjMVmknye1DS41GosuWpvS41Ke4jNl6j7w5jPrtmynVVhdSCP/AHbwlLhq1Sn9m1h7pzXyH3fKTsKy4hiGoNrqLs9K5FviZbMOhBmicZ9cMpLdiX3dGONxl/ZXzP7CQJaLoimxstV7jaLrcdQVuJuTQlL72u/Itl5hbX85V4Jt8mi1EUuEUtFWqHVpjWO8/dXmx/bbOh0dgVpLYe0zZs28n9gNwkilSVRZQFA3AAD0Ezm+PEoGGTI59iIiamYiIgCIkfE46lT8bgHhe5/pGcgEia69dUGsxCjify5yoxGm2OVNLD3n/ZBn626Sue7HWdi7cTu5KNijpMZ54rrk2hhlL8HcaC0cMSoqsf7I3soPtNY2Ov7o+Hbx4Tq6aBQAAABkABYAcAJ887F6W7mt3bH+zrGw+GpuPQ7Dztzn0WIz3KzzNVCUMjUv9foRESTmEREAREQBERAEREAoe2Wt3C+5rqX5KASCeWsEnLg32Zz6KRK2p2fwjG5oU7ngoHraVcbOvT6n6Sqji3cDMkAczaRauFatY0UaofhBIP4vD9Z9CoaGwyG60KSnjqLf1teTwJX6afZq/wD0JL4o4PRfYqoxBrsKa+4hux+Z9i+V+s7PAYGlRQJSQIo4bzxJ2k8zJMS0YqPRyZc08ruTI2L0fRq/aU1e2wlQSOYO0HpKyr2ap/ceon4tcf67n6y8iWM1JrpnMVOztceGrTb5kZT6hj+U0toXFj7lI9KrfvTnWxJ3M1Wea8nIDROK/wAJf8wfxB0Tiv8ACX/MH8Tr4k7mT/ImckuhcWfu0l61WP0FP95vp9nKx8VZF+SmT9Wb9p00SNzKvPN+SlpdmqQ8bVKnVtUei2mvTvZynVoalJEpuh1ksAovvU23Nv8AI7pfRIfPZVZJJqV8nyKhhGZiCCpUkNfaCNotxljSwiLuv1znYae0H3p7ylYVN4OxwNx4NwPry5S9iVIKsu1SLEeXDnsmH09p7OLVLKvz6MatFWBBG3hkRzB3EcZ2/Z/HmtRVm8a+y/zLkTyvt85xkuuxrkVa67itN/xEupPmFX0l4dmGthcN3o6uIiaHlCIiAIiIAiIgCIiAIiIAiIgCIiAIiIAiIgCIiAIiIAiIgCRNIaNpVwBUQNbYdjL8rDMTyIHR847YVmwThaZ1wb/aZ2twIt9bzs+xmGXuBV2vWCljyF7KOAGsfWIkJcm88k5QSbOgiIkmAiIgCIiA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48200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39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663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Plants</vt:lpstr>
      <vt:lpstr>The seed</vt:lpstr>
      <vt:lpstr>Structure of the seed</vt:lpstr>
      <vt:lpstr>Structure of the seed</vt:lpstr>
      <vt:lpstr>Structure of the seed</vt:lpstr>
      <vt:lpstr>Eggs</vt:lpstr>
      <vt:lpstr>Ways to protect eggs</vt:lpstr>
      <vt:lpstr>Ways to protect eggs</vt:lpstr>
      <vt:lpstr>Fun Fact</vt:lpstr>
      <vt:lpstr>Embryo Development Inside the Mother</vt:lpstr>
      <vt:lpstr>Two methods of development inside a mother</vt:lpstr>
      <vt:lpstr>Two methods of development inside a mother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the Zygote</dc:title>
  <dc:creator>Frances henry</dc:creator>
  <cp:lastModifiedBy>Windows User</cp:lastModifiedBy>
  <cp:revision>5</cp:revision>
  <dcterms:created xsi:type="dcterms:W3CDTF">2014-04-30T05:48:13Z</dcterms:created>
  <dcterms:modified xsi:type="dcterms:W3CDTF">2017-05-02T19:00:35Z</dcterms:modified>
</cp:coreProperties>
</file>