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75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730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68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745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519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54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11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633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790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760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793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1A942-1894-46A9-94E9-7B8A2999C069}" type="datetimeFigureOut">
              <a:rPr lang="en-CA" smtClean="0"/>
              <a:t>02/01/2017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E3F8-C456-4DBB-9482-86412BCBE5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576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Workplace Hazardous Materials Information System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8476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331640" cy="1346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E – Corrosive Material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Corrosive Material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Can burn or destroy tissue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Can cause permanent blindness, scarring, lung injury, or death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Can corrode some metals making them weak and eventually leading to collapse.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395207"/>
            <a:ext cx="3600400" cy="15081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Corrosive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Acids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Bases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Chlorine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Sodium hypochlorite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392488" cy="3447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with Corrosive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Avoid using these materials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Use in a well-ventilated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Keep containers closed when not in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Wear protective equipment to avoid direct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Report leaks or spills immediately</a:t>
            </a:r>
          </a:p>
          <a:p>
            <a:endParaRPr lang="en-CA" dirty="0" smtClean="0"/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Never add water to a corrosive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 not reuse a container</a:t>
            </a:r>
          </a:p>
          <a:p>
            <a:endParaRPr lang="en-CA" dirty="0"/>
          </a:p>
        </p:txBody>
      </p:sp>
      <p:pic>
        <p:nvPicPr>
          <p:cNvPr id="1026" name="Picture 2" descr="C:\Users\Napoleon\AppData\Local\Microsoft\Windows\Temporary Internet Files\Content.IE5\D8BON7FG\ok-button-4308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85" y="2276872"/>
            <a:ext cx="543220" cy="5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9767" y="1196752"/>
            <a:ext cx="7658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These materials can cause severe burns and possibly permanent tissue damage.</a:t>
            </a:r>
            <a:endParaRPr lang="en-CA" dirty="0"/>
          </a:p>
        </p:txBody>
      </p:sp>
      <p:pic>
        <p:nvPicPr>
          <p:cNvPr id="1028" name="Picture 4" descr="C:\Users\Napoleon\AppData\Local\Microsoft\Windows\Temporary Internet Files\Content.IE5\KL9I23PK\7854182724_95ecf0b38d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73259"/>
            <a:ext cx="601014" cy="6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1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F – Dangerously Reactive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27699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Dangerously Reactive Material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Serious health effects and death – </a:t>
            </a:r>
            <a:r>
              <a:rPr lang="en-CA" sz="1600" dirty="0" smtClean="0"/>
              <a:t>these materials can react very strongly and quickly with water to release a very toxic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Fire or Explosion</a:t>
            </a:r>
            <a:r>
              <a:rPr lang="en-CA" dirty="0" smtClean="0"/>
              <a:t> – </a:t>
            </a:r>
            <a:r>
              <a:rPr lang="en-CA" sz="1600" dirty="0" smtClean="0"/>
              <a:t>these materials can react dangerously if bumped, dropped, or with sudden temperature change.</a:t>
            </a:r>
            <a:endParaRPr lang="en-CA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6562" y="5301208"/>
            <a:ext cx="3600400" cy="1261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Dangerously Reactive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Ethyl acrylate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Vinyl chloride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248472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with Dangerously Reactive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Don’t work with Dangerously Reactive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Specialized training is required to work safely with these materials.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1062" y="1194899"/>
            <a:ext cx="8118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These materials are unstable or highly reactive materials that can undergo extremely</a:t>
            </a:r>
          </a:p>
          <a:p>
            <a:r>
              <a:rPr lang="en-CA" dirty="0" smtClean="0"/>
              <a:t>hazardous uncontrolled reactions.</a:t>
            </a:r>
            <a:endParaRPr lang="en-C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95675"/>
            <a:ext cx="1811065" cy="181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5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Consumer Products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15416"/>
            <a:ext cx="8574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	Consumer products are chemical products sold to Canadians for household use.</a:t>
            </a:r>
          </a:p>
          <a:p>
            <a:r>
              <a:rPr lang="en-CA" dirty="0" smtClean="0"/>
              <a:t>They may have certain hazards and have different labels than WHMIS.</a:t>
            </a:r>
          </a:p>
        </p:txBody>
      </p:sp>
      <p:pic>
        <p:nvPicPr>
          <p:cNvPr id="9218" name="Picture 2" descr="octag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96952"/>
            <a:ext cx="136207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upside-down tri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96952"/>
            <a:ext cx="151447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4869160"/>
            <a:ext cx="3370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An octagon means the </a:t>
            </a:r>
            <a:r>
              <a:rPr lang="en-CA" b="1" dirty="0" smtClean="0"/>
              <a:t>CONTENTS</a:t>
            </a:r>
            <a:endParaRPr lang="en-CA" dirty="0" smtClean="0"/>
          </a:p>
          <a:p>
            <a:r>
              <a:rPr lang="en-CA" dirty="0" smtClean="0"/>
              <a:t>of the container are dangerous.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4857401"/>
            <a:ext cx="3162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An upside-down triangle means</a:t>
            </a:r>
          </a:p>
          <a:p>
            <a:r>
              <a:rPr lang="en-CA" dirty="0" smtClean="0"/>
              <a:t>the </a:t>
            </a:r>
            <a:r>
              <a:rPr lang="en-CA" b="1" dirty="0" smtClean="0"/>
              <a:t>CONTAINER</a:t>
            </a:r>
            <a:r>
              <a:rPr lang="en-CA" dirty="0" smtClean="0"/>
              <a:t> is dangerous.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5551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Consumer Products</a:t>
            </a:r>
            <a:endParaRPr lang="en-CA" dirty="0"/>
          </a:p>
        </p:txBody>
      </p:sp>
      <p:pic>
        <p:nvPicPr>
          <p:cNvPr id="10242" name="Picture 2" descr="explos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89535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orros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01" y="2592710"/>
            <a:ext cx="9239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flamm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8" y="3865389"/>
            <a:ext cx="9239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toxi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9" y="5085184"/>
            <a:ext cx="9239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2" y="1700808"/>
            <a:ext cx="5604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__________________ can </a:t>
            </a:r>
            <a:r>
              <a:rPr lang="en-CA" b="1" dirty="0" smtClean="0"/>
              <a:t>EXPLODE.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2884294"/>
            <a:ext cx="581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__________________ are </a:t>
            </a:r>
            <a:r>
              <a:rPr lang="en-CA" b="1" dirty="0" smtClean="0"/>
              <a:t>CORROSIVE.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4156973"/>
            <a:ext cx="593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__________________ are </a:t>
            </a:r>
            <a:r>
              <a:rPr lang="en-CA" b="1" dirty="0" smtClean="0"/>
              <a:t>FLAMMABLE.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5381530"/>
            <a:ext cx="538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__________________ are </a:t>
            </a:r>
            <a:r>
              <a:rPr lang="en-CA" b="1" dirty="0" smtClean="0"/>
              <a:t>TOXIC.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6625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Consumer Products</a:t>
            </a:r>
            <a:endParaRPr lang="en-CA" dirty="0"/>
          </a:p>
        </p:txBody>
      </p:sp>
      <p:pic>
        <p:nvPicPr>
          <p:cNvPr id="10242" name="Picture 2" descr="explos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89535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orros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01" y="2592710"/>
            <a:ext cx="9239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flamm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8" y="3865389"/>
            <a:ext cx="9239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toxi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9" y="5085184"/>
            <a:ext cx="9239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2" y="1700808"/>
            <a:ext cx="556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</a:t>
            </a:r>
            <a:r>
              <a:rPr lang="en-CA" b="1" u="sng" dirty="0" smtClean="0"/>
              <a:t>CONTAINER</a:t>
            </a:r>
            <a:r>
              <a:rPr lang="en-CA" u="sng" dirty="0" smtClean="0"/>
              <a:t>______</a:t>
            </a:r>
            <a:r>
              <a:rPr lang="en-CA" dirty="0" smtClean="0"/>
              <a:t>_ can </a:t>
            </a:r>
            <a:r>
              <a:rPr lang="en-CA" b="1" dirty="0" smtClean="0"/>
              <a:t>EXPLODE.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2884294"/>
            <a:ext cx="581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__________________ are </a:t>
            </a:r>
            <a:r>
              <a:rPr lang="en-CA" b="1" dirty="0" smtClean="0"/>
              <a:t>CORROSIVE.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4156973"/>
            <a:ext cx="593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__________________ are </a:t>
            </a:r>
            <a:r>
              <a:rPr lang="en-CA" b="1" dirty="0" smtClean="0"/>
              <a:t>FLAMMABLE.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5381530"/>
            <a:ext cx="538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__________________ are </a:t>
            </a:r>
            <a:r>
              <a:rPr lang="en-CA" b="1" dirty="0" smtClean="0"/>
              <a:t>TOXIC.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4893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Consumer Products</a:t>
            </a:r>
            <a:endParaRPr lang="en-CA" dirty="0"/>
          </a:p>
        </p:txBody>
      </p:sp>
      <p:pic>
        <p:nvPicPr>
          <p:cNvPr id="10242" name="Picture 2" descr="explos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89535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orros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01" y="2592710"/>
            <a:ext cx="9239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flamm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8" y="3865389"/>
            <a:ext cx="9239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toxi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9" y="5085184"/>
            <a:ext cx="9239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2" y="1700808"/>
            <a:ext cx="556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</a:t>
            </a:r>
            <a:r>
              <a:rPr lang="en-CA" b="1" u="sng" dirty="0" smtClean="0"/>
              <a:t>CONTAINER</a:t>
            </a:r>
            <a:r>
              <a:rPr lang="en-CA" u="sng" dirty="0" smtClean="0"/>
              <a:t>______</a:t>
            </a:r>
            <a:r>
              <a:rPr lang="en-CA" dirty="0" smtClean="0"/>
              <a:t>_ can </a:t>
            </a:r>
            <a:r>
              <a:rPr lang="en-CA" b="1" dirty="0" smtClean="0"/>
              <a:t>EXPLODE.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2884294"/>
            <a:ext cx="580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</a:t>
            </a:r>
            <a:r>
              <a:rPr lang="en-CA" b="1" u="sng" dirty="0" smtClean="0"/>
              <a:t>CONTENTS</a:t>
            </a:r>
            <a:r>
              <a:rPr lang="en-CA" dirty="0" smtClean="0"/>
              <a:t>_______ are </a:t>
            </a:r>
            <a:r>
              <a:rPr lang="en-CA" b="1" dirty="0" smtClean="0"/>
              <a:t>CORROSIVE.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4156973"/>
            <a:ext cx="593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__________________ are </a:t>
            </a:r>
            <a:r>
              <a:rPr lang="en-CA" b="1" dirty="0" smtClean="0"/>
              <a:t>FLAMMABLE.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5381530"/>
            <a:ext cx="538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__________________ are </a:t>
            </a:r>
            <a:r>
              <a:rPr lang="en-CA" b="1" dirty="0" smtClean="0"/>
              <a:t>TOXIC.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994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Consumer Products</a:t>
            </a:r>
            <a:endParaRPr lang="en-CA" dirty="0"/>
          </a:p>
        </p:txBody>
      </p:sp>
      <p:pic>
        <p:nvPicPr>
          <p:cNvPr id="10242" name="Picture 2" descr="explos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89535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orros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01" y="2592710"/>
            <a:ext cx="9239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flamm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8" y="3865389"/>
            <a:ext cx="9239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toxi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9" y="5085184"/>
            <a:ext cx="9239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2" y="1700808"/>
            <a:ext cx="556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</a:t>
            </a:r>
            <a:r>
              <a:rPr lang="en-CA" b="1" u="sng" dirty="0" smtClean="0"/>
              <a:t>CONTAINER</a:t>
            </a:r>
            <a:r>
              <a:rPr lang="en-CA" u="sng" dirty="0" smtClean="0"/>
              <a:t>______</a:t>
            </a:r>
            <a:r>
              <a:rPr lang="en-CA" dirty="0" smtClean="0"/>
              <a:t>_ can </a:t>
            </a:r>
            <a:r>
              <a:rPr lang="en-CA" b="1" dirty="0" smtClean="0"/>
              <a:t>EXPLODE.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2884294"/>
            <a:ext cx="580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</a:t>
            </a:r>
            <a:r>
              <a:rPr lang="en-CA" b="1" u="sng" dirty="0" smtClean="0"/>
              <a:t>CONTENTS</a:t>
            </a:r>
            <a:r>
              <a:rPr lang="en-CA" dirty="0" smtClean="0"/>
              <a:t>_______ are </a:t>
            </a:r>
            <a:r>
              <a:rPr lang="en-CA" b="1" dirty="0" smtClean="0"/>
              <a:t>CORROSIVE.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4156973"/>
            <a:ext cx="593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</a:t>
            </a:r>
            <a:r>
              <a:rPr lang="en-CA" dirty="0" smtClean="0"/>
              <a:t>the __</a:t>
            </a:r>
            <a:r>
              <a:rPr lang="en-CA" b="1" u="sng" dirty="0" smtClean="0"/>
              <a:t>CONTENTS</a:t>
            </a:r>
            <a:r>
              <a:rPr lang="en-CA" dirty="0" smtClean="0"/>
              <a:t>_______ </a:t>
            </a:r>
            <a:r>
              <a:rPr lang="en-CA" dirty="0" smtClean="0"/>
              <a:t>are </a:t>
            </a:r>
            <a:r>
              <a:rPr lang="en-CA" b="1" dirty="0" smtClean="0"/>
              <a:t>FLAMMABLE.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5381530"/>
            <a:ext cx="538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__________________ are </a:t>
            </a:r>
            <a:r>
              <a:rPr lang="en-CA" b="1" dirty="0" smtClean="0"/>
              <a:t>TOXIC.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0271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Consumer Products</a:t>
            </a:r>
            <a:endParaRPr lang="en-CA" dirty="0"/>
          </a:p>
        </p:txBody>
      </p:sp>
      <p:pic>
        <p:nvPicPr>
          <p:cNvPr id="10242" name="Picture 2" descr="explos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89535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orros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01" y="2592710"/>
            <a:ext cx="9239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flamm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8" y="3865389"/>
            <a:ext cx="9239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toxi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9" y="5085184"/>
            <a:ext cx="9239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2" y="1700808"/>
            <a:ext cx="556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</a:t>
            </a:r>
            <a:r>
              <a:rPr lang="en-CA" b="1" u="sng" dirty="0" smtClean="0"/>
              <a:t>CONTAINER</a:t>
            </a:r>
            <a:r>
              <a:rPr lang="en-CA" u="sng" dirty="0" smtClean="0"/>
              <a:t>______</a:t>
            </a:r>
            <a:r>
              <a:rPr lang="en-CA" dirty="0" smtClean="0"/>
              <a:t>_ can </a:t>
            </a:r>
            <a:r>
              <a:rPr lang="en-CA" b="1" dirty="0" smtClean="0"/>
              <a:t>EXPLODE.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2884294"/>
            <a:ext cx="580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__</a:t>
            </a:r>
            <a:r>
              <a:rPr lang="en-CA" b="1" u="sng" dirty="0" smtClean="0"/>
              <a:t>CONTENTS</a:t>
            </a:r>
            <a:r>
              <a:rPr lang="en-CA" dirty="0" smtClean="0"/>
              <a:t>_______ are </a:t>
            </a:r>
            <a:r>
              <a:rPr lang="en-CA" b="1" dirty="0" smtClean="0"/>
              <a:t>CORROSIVE.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4156973"/>
            <a:ext cx="593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</a:t>
            </a:r>
            <a:r>
              <a:rPr lang="en-CA" dirty="0" smtClean="0"/>
              <a:t>the __</a:t>
            </a:r>
            <a:r>
              <a:rPr lang="en-CA" b="1" u="sng" dirty="0" smtClean="0"/>
              <a:t>CONTENTS</a:t>
            </a:r>
            <a:r>
              <a:rPr lang="en-CA" dirty="0" smtClean="0"/>
              <a:t>_______ </a:t>
            </a:r>
            <a:r>
              <a:rPr lang="en-CA" dirty="0" smtClean="0"/>
              <a:t>are </a:t>
            </a:r>
            <a:r>
              <a:rPr lang="en-CA" b="1" dirty="0" smtClean="0"/>
              <a:t>FLAMMABLE.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5381530"/>
            <a:ext cx="526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This label means the </a:t>
            </a:r>
            <a:r>
              <a:rPr lang="en-CA" dirty="0" smtClean="0"/>
              <a:t>__</a:t>
            </a:r>
            <a:r>
              <a:rPr lang="en-CA" b="1" u="sng" dirty="0" smtClean="0"/>
              <a:t>CONTENTS</a:t>
            </a:r>
            <a:r>
              <a:rPr lang="en-CA" dirty="0" smtClean="0"/>
              <a:t>_______</a:t>
            </a:r>
            <a:r>
              <a:rPr lang="en-CA" dirty="0" smtClean="0"/>
              <a:t> are </a:t>
            </a:r>
            <a:r>
              <a:rPr lang="en-CA" b="1" dirty="0" smtClean="0"/>
              <a:t>TOXIC.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811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Three Components of WHMIS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Labels</a:t>
            </a:r>
          </a:p>
          <a:p>
            <a:endParaRPr lang="en-CA" dirty="0" smtClean="0"/>
          </a:p>
          <a:p>
            <a:r>
              <a:rPr lang="en-CA" dirty="0" smtClean="0"/>
              <a:t>Material Safety Data Sheets (MSDS)</a:t>
            </a:r>
          </a:p>
          <a:p>
            <a:endParaRPr lang="en-CA" dirty="0" smtClean="0"/>
          </a:p>
          <a:p>
            <a:r>
              <a:rPr lang="en-CA" dirty="0" smtClean="0"/>
              <a:t>Education and Training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506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WHMIS does not apply to: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Radioactive Materials</a:t>
            </a:r>
          </a:p>
          <a:p>
            <a:r>
              <a:rPr lang="en-CA" dirty="0" smtClean="0"/>
              <a:t>Pesticides</a:t>
            </a:r>
          </a:p>
          <a:p>
            <a:r>
              <a:rPr lang="en-CA" dirty="0" smtClean="0"/>
              <a:t>Explosives</a:t>
            </a:r>
          </a:p>
          <a:p>
            <a:r>
              <a:rPr lang="en-CA" dirty="0" smtClean="0"/>
              <a:t>Consumer Products</a:t>
            </a:r>
          </a:p>
          <a:p>
            <a:r>
              <a:rPr lang="en-CA" dirty="0" smtClean="0"/>
              <a:t>Materials covered by Food and Drug legislation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869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70" y="-2"/>
            <a:ext cx="1476142" cy="1446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A  – Compressed Gas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29854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Compressed Gas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Explosion</a:t>
            </a:r>
            <a:r>
              <a:rPr lang="en-CA" dirty="0" smtClean="0"/>
              <a:t> – </a:t>
            </a:r>
            <a:r>
              <a:rPr lang="en-CA" sz="1600" dirty="0" smtClean="0"/>
              <a:t>Puncturing, damaging, banging the cylinder or allowing it to get hot can cause it to rocket or spin out of control.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Suffocation</a:t>
            </a:r>
            <a:r>
              <a:rPr lang="en-CA" dirty="0" smtClean="0"/>
              <a:t> – </a:t>
            </a:r>
            <a:r>
              <a:rPr lang="en-CA" sz="1600" dirty="0" smtClean="0"/>
              <a:t>A leaky cylinder in a poorly ventilated room could displace the oxygen in the air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Frostbite</a:t>
            </a:r>
            <a:r>
              <a:rPr lang="en-CA" dirty="0" smtClean="0"/>
              <a:t> – </a:t>
            </a:r>
            <a:r>
              <a:rPr lang="en-CA" sz="1600" dirty="0" smtClean="0"/>
              <a:t>Gas escaping from the cylinder can be extremely cold</a:t>
            </a: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157192"/>
            <a:ext cx="3600400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Compressed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Propane for barbequing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Helium used to inflate balloons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CO</a:t>
            </a:r>
            <a:r>
              <a:rPr lang="en-CA" baseline="-25000" dirty="0" smtClean="0"/>
              <a:t>2</a:t>
            </a:r>
            <a:r>
              <a:rPr lang="en-CA" dirty="0" smtClean="0"/>
              <a:t> in fire extinguishers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248472" cy="40010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with Compressed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Use in a well-ventilated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Handle carefully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Secure cylinders in an upright position during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Wear protective equipment to avoid contact with the gas</a:t>
            </a:r>
          </a:p>
          <a:p>
            <a:endParaRPr lang="en-CA" dirty="0" smtClean="0"/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Never attempt to move a cylinder or adjust the regulators without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 not heat, puncture or burn a container</a:t>
            </a:r>
          </a:p>
          <a:p>
            <a:endParaRPr lang="en-CA" dirty="0"/>
          </a:p>
        </p:txBody>
      </p:sp>
      <p:pic>
        <p:nvPicPr>
          <p:cNvPr id="1026" name="Picture 2" descr="C:\Users\Napoleon\AppData\Local\Microsoft\Windows\Temporary Internet Files\Content.IE5\D8BON7FG\ok-button-4308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85" y="2276872"/>
            <a:ext cx="543220" cy="5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9767" y="1196752"/>
            <a:ext cx="7568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 compressed gas is a material that is a gas at room temperature and pressure.</a:t>
            </a:r>
          </a:p>
          <a:p>
            <a:r>
              <a:rPr lang="en-CA" dirty="0" smtClean="0"/>
              <a:t>The gas is placed under pressure or chilled to contain it.</a:t>
            </a:r>
            <a:endParaRPr lang="en-CA" dirty="0"/>
          </a:p>
        </p:txBody>
      </p:sp>
      <p:pic>
        <p:nvPicPr>
          <p:cNvPr id="1028" name="Picture 4" descr="C:\Users\Napoleon\AppData\Local\Microsoft\Windows\Temporary Internet Files\Content.IE5\KL9I23PK\7854182724_95ecf0b38d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73259"/>
            <a:ext cx="601014" cy="6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5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544"/>
            <a:ext cx="1331640" cy="131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B – Flammable Material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Flammable Materials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Fire or Explosion </a:t>
            </a:r>
            <a:r>
              <a:rPr lang="en-CA" dirty="0" smtClean="0"/>
              <a:t>– </a:t>
            </a:r>
            <a:r>
              <a:rPr lang="en-CA" sz="1600" dirty="0" smtClean="0"/>
              <a:t>Fire can be caused by the combination of fuel, air and an ignition source</a:t>
            </a: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573016"/>
            <a:ext cx="3600400" cy="3200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Flammable Materials </a:t>
            </a:r>
            <a:r>
              <a:rPr lang="en-CA" sz="2000" dirty="0" smtClean="0"/>
              <a:t>(Six divisions)</a:t>
            </a:r>
            <a:endParaRPr lang="en-CA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Flammable gases (hydrogen, acetylene, propane)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Flammable liquids (gasoline, toluene, acetone)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Combustible liquids (diesel, kerosene)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Flammable solids (silicon)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Flammable aerosols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Reactive flammable materials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248472" cy="43088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with Flammable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Use in a well-ventilated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Keep containers closed when not 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Eliminate ignition sources, such as sparks, flames and hot surfaces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Report leaks and spills immediately</a:t>
            </a:r>
          </a:p>
          <a:p>
            <a:endParaRPr lang="en-CA" dirty="0" smtClean="0"/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 not pour a flammable liquid from one container to another without supervision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 not heat, puncture or burn a container, even if empty</a:t>
            </a:r>
          </a:p>
          <a:p>
            <a:endParaRPr lang="en-CA" dirty="0"/>
          </a:p>
        </p:txBody>
      </p:sp>
      <p:pic>
        <p:nvPicPr>
          <p:cNvPr id="1026" name="Picture 2" descr="C:\Users\Napoleon\AppData\Local\Microsoft\Windows\Temporary Internet Files\Content.IE5\D8BON7FG\ok-button-4308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85" y="2276872"/>
            <a:ext cx="543220" cy="5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9767" y="1196752"/>
            <a:ext cx="6946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These materials can catch fire easily, at or just above room temperature.</a:t>
            </a:r>
          </a:p>
          <a:p>
            <a:r>
              <a:rPr lang="en-CA" dirty="0" smtClean="0"/>
              <a:t>Some can even react with air and water to catch fire.</a:t>
            </a:r>
            <a:endParaRPr lang="en-CA" dirty="0"/>
          </a:p>
        </p:txBody>
      </p:sp>
      <p:pic>
        <p:nvPicPr>
          <p:cNvPr id="1028" name="Picture 4" descr="C:\Users\Napoleon\AppData\Local\Microsoft\Windows\Temporary Internet Files\Content.IE5\KL9I23PK\7854182724_95ecf0b38d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73259"/>
            <a:ext cx="601014" cy="6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7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331640" cy="133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C – Oxidizing Material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26161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Oxidizing Material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Cause or Speed up a Fire or Explosion</a:t>
            </a:r>
            <a:r>
              <a:rPr lang="en-CA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Cause materials to burn rapidly that do not normally burn readily</a:t>
            </a: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Cause combustible materials to burn even without a spark or flame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157192"/>
            <a:ext cx="3600400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Oxidizing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Ozone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Hydrogen peroxide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Calcium hypochlorite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320480" cy="372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with Oxidizing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Use in a well-ventilated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Keep containers closed when not in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Eliminate ignition sources, such as sparks, flames and hot surfaces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Keep away from combustible and flammable materials</a:t>
            </a:r>
          </a:p>
          <a:p>
            <a:endParaRPr lang="en-CA" dirty="0" smtClean="0"/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Never return unused product to the original container.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 not reuse a container</a:t>
            </a:r>
          </a:p>
          <a:p>
            <a:endParaRPr lang="en-CA" dirty="0"/>
          </a:p>
        </p:txBody>
      </p:sp>
      <p:pic>
        <p:nvPicPr>
          <p:cNvPr id="1026" name="Picture 2" descr="C:\Users\Napoleon\AppData\Local\Microsoft\Windows\Temporary Internet Files\Content.IE5\D8BON7FG\ok-button-4308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85" y="2276872"/>
            <a:ext cx="543220" cy="5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9767" y="1196752"/>
            <a:ext cx="604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An oxidizing material can decompose readily to release oxygen.</a:t>
            </a:r>
            <a:endParaRPr lang="en-CA" dirty="0"/>
          </a:p>
        </p:txBody>
      </p:sp>
      <p:pic>
        <p:nvPicPr>
          <p:cNvPr id="1028" name="Picture 4" descr="C:\Users\Napoleon\AppData\Local\Microsoft\Windows\Temporary Internet Files\Content.IE5\KL9I23PK\7854182724_95ecf0b38d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373259"/>
            <a:ext cx="601014" cy="6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7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67" y="5104656"/>
            <a:ext cx="1734691" cy="175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D1  – Immediate Toxic Effects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D1 Materials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Serious Health effects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Death</a:t>
            </a: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37370" y="3619206"/>
            <a:ext cx="3600400" cy="15081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D1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Carbon monoxide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Ammonia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Chlorine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Sodium cyanide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248472" cy="372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D1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Avoid using these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Use in a well-ventilated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Handle carefully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Wear protective equipment to avoid contact with the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Wash your hands well after using these materials</a:t>
            </a:r>
          </a:p>
          <a:p>
            <a:endParaRPr lang="en-CA" dirty="0" smtClean="0"/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 not work alone with very toxic materials</a:t>
            </a:r>
          </a:p>
          <a:p>
            <a:endParaRPr lang="en-CA" dirty="0"/>
          </a:p>
        </p:txBody>
      </p:sp>
      <p:pic>
        <p:nvPicPr>
          <p:cNvPr id="1026" name="Picture 2" descr="C:\Users\Napoleon\AppData\Local\Microsoft\Windows\Temporary Internet Files\Content.IE5\D8BON7FG\ok-button-4308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85" y="2276872"/>
            <a:ext cx="543220" cy="5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9767" y="1196752"/>
            <a:ext cx="7810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These materials can cause serious health effects and death following a singe dose</a:t>
            </a:r>
          </a:p>
          <a:p>
            <a:r>
              <a:rPr lang="en-CA" dirty="0" smtClean="0"/>
              <a:t>brief exposure.</a:t>
            </a:r>
            <a:endParaRPr lang="en-CA" dirty="0"/>
          </a:p>
        </p:txBody>
      </p:sp>
      <p:pic>
        <p:nvPicPr>
          <p:cNvPr id="1028" name="Picture 4" descr="C:\Users\Napoleon\AppData\Local\Microsoft\Windows\Temporary Internet Files\Content.IE5\KL9I23PK\7854182724_95ecf0b38d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788" y="4689035"/>
            <a:ext cx="601014" cy="6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9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51" y="5071956"/>
            <a:ext cx="1710843" cy="1786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D2  – Other Toxic Effects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1785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D2 Materials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Cancer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Birth Defects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Asthma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Skin/Eye irritation</a:t>
            </a: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902155"/>
            <a:ext cx="3600400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D2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Asbestos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Lead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Acetone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248472" cy="372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D2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Avoid using these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Use in a well-ventilated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Handle carefully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Wear protective equipment to avoid contact with the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Wash your hands well after using these materials</a:t>
            </a:r>
          </a:p>
          <a:p>
            <a:endParaRPr lang="en-CA" dirty="0" smtClean="0"/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 not work alone with very toxic materials</a:t>
            </a:r>
          </a:p>
          <a:p>
            <a:endParaRPr lang="en-CA" dirty="0"/>
          </a:p>
        </p:txBody>
      </p:sp>
      <p:pic>
        <p:nvPicPr>
          <p:cNvPr id="1026" name="Picture 2" descr="C:\Users\Napoleon\AppData\Local\Microsoft\Windows\Temporary Internet Files\Content.IE5\D8BON7FG\ok-button-4308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85" y="2276872"/>
            <a:ext cx="543220" cy="5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9767" y="1196752"/>
            <a:ext cx="7685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These materials can cause a wide range of health effects. Some effects are more</a:t>
            </a:r>
          </a:p>
          <a:p>
            <a:r>
              <a:rPr lang="en-CA" dirty="0" smtClean="0"/>
              <a:t>Serious than others.</a:t>
            </a:r>
            <a:endParaRPr lang="en-CA" dirty="0"/>
          </a:p>
        </p:txBody>
      </p:sp>
      <p:pic>
        <p:nvPicPr>
          <p:cNvPr id="1028" name="Picture 4" descr="C:\Users\Napoleon\AppData\Local\Microsoft\Windows\Temporary Internet Files\Content.IE5\KL9I23PK\7854182724_95ecf0b38d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788" y="4689035"/>
            <a:ext cx="601014" cy="60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6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Class D3  – Biohazardous Material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988840"/>
            <a:ext cx="3600400" cy="15081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Hazards of D3 Materials</a:t>
            </a:r>
            <a:endParaRPr lang="en-C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Serious illness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Disease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/>
              <a:t>Death</a:t>
            </a: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902155"/>
            <a:ext cx="3600400" cy="15081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Examples of D3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E. coli – in raw and undercooked meat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HIV virus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Hepatitis B – in blood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988840"/>
            <a:ext cx="4248472" cy="2339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2000" b="1" dirty="0" smtClean="0"/>
              <a:t>Working Safely D3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Avoid contacting these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Assume that any blood or body fluid is infection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Be extra cautious when handling sharp objects to avoid punctures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Wash hands frequently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Sanitize contaminated work areas</a:t>
            </a:r>
          </a:p>
        </p:txBody>
      </p:sp>
      <p:pic>
        <p:nvPicPr>
          <p:cNvPr id="1026" name="Picture 2" descr="C:\Users\Napoleon\AppData\Local\Microsoft\Windows\Temporary Internet Files\Content.IE5\D8BON7FG\ok-button-4308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685" y="2276872"/>
            <a:ext cx="543220" cy="54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584" y="1196752"/>
            <a:ext cx="8252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These materials are organisms such as bacteria, viruses, fungi and parasites that cause</a:t>
            </a:r>
          </a:p>
          <a:p>
            <a:r>
              <a:rPr lang="en-CA" dirty="0" smtClean="0"/>
              <a:t>diseases.</a:t>
            </a:r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373" y="4725144"/>
            <a:ext cx="1754881" cy="181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86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1125</Words>
  <Application>Microsoft Office PowerPoint</Application>
  <PresentationFormat>On-screen Show (4:3)</PresentationFormat>
  <Paragraphs>196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Workplace Hazardous Materials Information System</vt:lpstr>
      <vt:lpstr>The Three Components of WHMIS</vt:lpstr>
      <vt:lpstr>WHMIS does not apply to:</vt:lpstr>
      <vt:lpstr>Class A  – Compressed Gas </vt:lpstr>
      <vt:lpstr>Class B – Flammable Material </vt:lpstr>
      <vt:lpstr>Class C – Oxidizing Material</vt:lpstr>
      <vt:lpstr>Class D1  – Immediate Toxic Effects</vt:lpstr>
      <vt:lpstr>Class D2  – Other Toxic Effects</vt:lpstr>
      <vt:lpstr>Class D3  – Biohazardous Material</vt:lpstr>
      <vt:lpstr>Class E – Corrosive Material</vt:lpstr>
      <vt:lpstr>Class F – Dangerously Reactive</vt:lpstr>
      <vt:lpstr>Consumer Products</vt:lpstr>
      <vt:lpstr>Consumer Products</vt:lpstr>
      <vt:lpstr>Consumer Products</vt:lpstr>
      <vt:lpstr>Consumer Products</vt:lpstr>
      <vt:lpstr>Consumer Products</vt:lpstr>
      <vt:lpstr>Consumer Products</vt:lpstr>
    </vt:vector>
  </TitlesOfParts>
  <Company>North Vancouver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Workplace Hazardous Materials Information System</dc:title>
  <dc:creator>Nicholas Westergaard</dc:creator>
  <cp:lastModifiedBy>Nicholas Westergaard</cp:lastModifiedBy>
  <cp:revision>18</cp:revision>
  <dcterms:created xsi:type="dcterms:W3CDTF">2017-01-02T20:59:47Z</dcterms:created>
  <dcterms:modified xsi:type="dcterms:W3CDTF">2017-01-02T23:35:21Z</dcterms:modified>
</cp:coreProperties>
</file>